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3" r:id="rId2"/>
  </p:sldMasterIdLst>
  <p:notesMasterIdLst>
    <p:notesMasterId r:id="rId27"/>
  </p:notesMasterIdLst>
  <p:handoutMasterIdLst>
    <p:handoutMasterId r:id="rId28"/>
  </p:handoutMasterIdLst>
  <p:sldIdLst>
    <p:sldId id="291" r:id="rId3"/>
    <p:sldId id="296" r:id="rId4"/>
    <p:sldId id="288" r:id="rId5"/>
    <p:sldId id="298" r:id="rId6"/>
    <p:sldId id="297" r:id="rId7"/>
    <p:sldId id="299" r:id="rId8"/>
    <p:sldId id="307" r:id="rId9"/>
    <p:sldId id="302" r:id="rId10"/>
    <p:sldId id="300" r:id="rId11"/>
    <p:sldId id="306" r:id="rId12"/>
    <p:sldId id="304" r:id="rId13"/>
    <p:sldId id="301" r:id="rId14"/>
    <p:sldId id="303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29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709557-26BC-474A-9036-54A9218C7723}" v="10152" dt="2018-10-31T08:50:59.434"/>
  </p1510:revLst>
</p1510:revInfo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9463" autoAdjust="0"/>
  </p:normalViewPr>
  <p:slideViewPr>
    <p:cSldViewPr snapToGrid="0">
      <p:cViewPr varScale="1">
        <p:scale>
          <a:sx n="83" d="100"/>
          <a:sy n="83" d="100"/>
        </p:scale>
        <p:origin x="16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3" d="100"/>
          <a:sy n="63" d="100"/>
        </p:scale>
        <p:origin x="1435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08F1AAB-9C1B-4E4F-BB6F-7BCCB9E4C0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AF170-2816-4739-ADAA-D38E63E88D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DDE99E-CF11-4B03-9770-68F5F5D51A52}" type="datetimeFigureOut">
              <a:rPr lang="en-GB" smtClean="0"/>
              <a:t>31/10/2018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F204DB-3345-4233-876F-305825C7D36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E18F72-597C-450B-B843-706931BC9F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C8C884-3CC3-4E50-80FA-36E4BEE462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9518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DE91AB-7B1C-4919-9757-8596C1A8E949}" type="datetimeFigureOut">
              <a:rPr lang="en-GB" smtClean="0"/>
              <a:t>31/10/2018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8DA3B6-900C-4C7B-B8C6-6E6502235D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8500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sure</a:t>
            </a:r>
            <a:r>
              <a:rPr lang="nl-BE" dirty="0"/>
              <a:t> </a:t>
            </a:r>
            <a:r>
              <a:rPr lang="nl-BE" dirty="0" err="1"/>
              <a:t>if</a:t>
            </a:r>
            <a:r>
              <a:rPr lang="nl-BE" dirty="0"/>
              <a:t> facebook </a:t>
            </a:r>
            <a:r>
              <a:rPr lang="nl-BE" dirty="0" err="1"/>
              <a:t>really</a:t>
            </a:r>
            <a:r>
              <a:rPr lang="nl-BE" dirty="0"/>
              <a:t> does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this</a:t>
            </a:r>
            <a:r>
              <a:rPr lang="nl-BE" dirty="0"/>
              <a:t> way</a:t>
            </a:r>
          </a:p>
          <a:p>
            <a:endParaRPr lang="nl-BE" dirty="0"/>
          </a:p>
          <a:p>
            <a:r>
              <a:rPr lang="nl-BE" dirty="0" err="1"/>
              <a:t>how</a:t>
            </a:r>
            <a:r>
              <a:rPr lang="nl-BE" dirty="0"/>
              <a:t> are features “</a:t>
            </a:r>
            <a:r>
              <a:rPr lang="nl-BE" dirty="0" err="1"/>
              <a:t>extracted</a:t>
            </a:r>
            <a:r>
              <a:rPr lang="nl-BE" dirty="0"/>
              <a:t>” </a:t>
            </a:r>
            <a:r>
              <a:rPr lang="nl-BE" dirty="0" err="1"/>
              <a:t>from</a:t>
            </a:r>
            <a:r>
              <a:rPr lang="nl-BE" dirty="0"/>
              <a:t> images </a:t>
            </a:r>
            <a:r>
              <a:rPr lang="nl-BE" dirty="0">
                <a:sym typeface="Wingdings" panose="05000000000000000000" pitchFamily="2" charset="2"/>
              </a:rPr>
              <a:t> </a:t>
            </a:r>
            <a:r>
              <a:rPr lang="nl-BE" dirty="0" err="1">
                <a:sym typeface="Wingdings" panose="05000000000000000000" pitchFamily="2" charset="2"/>
              </a:rPr>
              <a:t>see</a:t>
            </a:r>
            <a:r>
              <a:rPr lang="nl-BE" dirty="0">
                <a:sym typeface="Wingdings" panose="05000000000000000000" pitchFamily="2" charset="2"/>
              </a:rPr>
              <a:t> part </a:t>
            </a:r>
            <a:r>
              <a:rPr lang="nl-BE" dirty="0" err="1">
                <a:sym typeface="Wingdings" panose="05000000000000000000" pitchFamily="2" charset="2"/>
              </a:rPr>
              <a:t>about</a:t>
            </a:r>
            <a:r>
              <a:rPr lang="nl-BE" dirty="0">
                <a:sym typeface="Wingdings" panose="05000000000000000000" pitchFamily="2" charset="2"/>
              </a:rPr>
              <a:t> computer </a:t>
            </a:r>
            <a:r>
              <a:rPr lang="nl-BE" dirty="0" err="1">
                <a:sym typeface="Wingdings" panose="05000000000000000000" pitchFamily="2" charset="2"/>
              </a:rPr>
              <a:t>vision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DA3B6-900C-4C7B-B8C6-6E6502235D9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7550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e.g. </a:t>
            </a:r>
            <a:r>
              <a:rPr lang="nl-BE" dirty="0" err="1"/>
              <a:t>group</a:t>
            </a:r>
            <a:r>
              <a:rPr lang="nl-BE" dirty="0"/>
              <a:t> </a:t>
            </a:r>
            <a:r>
              <a:rPr lang="nl-BE" dirty="0" err="1"/>
              <a:t>news</a:t>
            </a:r>
            <a:r>
              <a:rPr lang="nl-BE" dirty="0"/>
              <a:t> </a:t>
            </a:r>
            <a:r>
              <a:rPr lang="nl-BE" dirty="0" err="1"/>
              <a:t>articles</a:t>
            </a:r>
            <a:r>
              <a:rPr lang="nl-BE" dirty="0"/>
              <a:t> </a:t>
            </a:r>
            <a:r>
              <a:rPr lang="nl-BE" dirty="0" err="1"/>
              <a:t>into</a:t>
            </a:r>
            <a:r>
              <a:rPr lang="nl-BE" dirty="0"/>
              <a:t> </a:t>
            </a:r>
            <a:r>
              <a:rPr lang="nl-BE" dirty="0" err="1"/>
              <a:t>categories</a:t>
            </a:r>
            <a:r>
              <a:rPr lang="nl-BE" dirty="0"/>
              <a:t> on a website. Direct user </a:t>
            </a:r>
            <a:r>
              <a:rPr lang="nl-BE" dirty="0" err="1"/>
              <a:t>to</a:t>
            </a:r>
            <a:r>
              <a:rPr lang="nl-BE" dirty="0"/>
              <a:t> list of </a:t>
            </a:r>
            <a:r>
              <a:rPr lang="nl-BE" dirty="0" err="1"/>
              <a:t>similar</a:t>
            </a:r>
            <a:r>
              <a:rPr lang="nl-BE" dirty="0"/>
              <a:t> </a:t>
            </a:r>
            <a:r>
              <a:rPr lang="nl-BE" dirty="0" err="1"/>
              <a:t>articles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DA3B6-900C-4C7B-B8C6-6E6502235D9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51560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DA3B6-900C-4C7B-B8C6-6E6502235D9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83217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DA3B6-900C-4C7B-B8C6-6E6502235D9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4152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 err="1"/>
              <a:t>sparse</a:t>
            </a:r>
            <a:r>
              <a:rPr lang="nl-BE" dirty="0"/>
              <a:t> means a lot of </a:t>
            </a:r>
            <a:r>
              <a:rPr lang="nl-BE" dirty="0" err="1"/>
              <a:t>zeros</a:t>
            </a:r>
            <a:endParaRPr lang="nl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 err="1"/>
              <a:t>recurrent</a:t>
            </a:r>
            <a:r>
              <a:rPr lang="nl-BE" dirty="0"/>
              <a:t> </a:t>
            </a:r>
            <a:r>
              <a:rPr lang="nl-BE" dirty="0" err="1"/>
              <a:t>neural</a:t>
            </a:r>
            <a:r>
              <a:rPr lang="nl-BE" dirty="0"/>
              <a:t> </a:t>
            </a:r>
            <a:r>
              <a:rPr lang="nl-BE" dirty="0" err="1"/>
              <a:t>networks</a:t>
            </a:r>
            <a:r>
              <a:rPr lang="nl-BE" dirty="0"/>
              <a:t> </a:t>
            </a:r>
            <a:r>
              <a:rPr lang="nl-BE" dirty="0" err="1"/>
              <a:t>don’t</a:t>
            </a:r>
            <a:r>
              <a:rPr lang="nl-BE" dirty="0"/>
              <a:t> </a:t>
            </a:r>
            <a:r>
              <a:rPr lang="nl-BE" dirty="0" err="1"/>
              <a:t>ignore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order of </a:t>
            </a:r>
            <a:r>
              <a:rPr lang="nl-BE" dirty="0" err="1"/>
              <a:t>words</a:t>
            </a:r>
            <a:r>
              <a:rPr lang="nl-BE" dirty="0"/>
              <a:t>!</a:t>
            </a:r>
          </a:p>
          <a:p>
            <a:r>
              <a:rPr lang="nl-BE" dirty="0"/>
              <a:t>in </a:t>
            </a:r>
            <a:r>
              <a:rPr lang="nl-BE" dirty="0" err="1"/>
              <a:t>recurrent</a:t>
            </a:r>
            <a:r>
              <a:rPr lang="nl-BE" dirty="0"/>
              <a:t> </a:t>
            </a:r>
            <a:r>
              <a:rPr lang="nl-BE" dirty="0" err="1"/>
              <a:t>neural</a:t>
            </a:r>
            <a:r>
              <a:rPr lang="nl-BE" dirty="0"/>
              <a:t> </a:t>
            </a:r>
            <a:r>
              <a:rPr lang="nl-BE" dirty="0" err="1"/>
              <a:t>networks</a:t>
            </a:r>
            <a:r>
              <a:rPr lang="nl-BE" dirty="0"/>
              <a:t>, </a:t>
            </a:r>
            <a:r>
              <a:rPr lang="nl-BE" dirty="0" err="1"/>
              <a:t>text</a:t>
            </a:r>
            <a:r>
              <a:rPr lang="nl-BE" dirty="0"/>
              <a:t> is </a:t>
            </a:r>
            <a:r>
              <a:rPr lang="nl-BE" dirty="0" err="1"/>
              <a:t>also</a:t>
            </a:r>
            <a:r>
              <a:rPr lang="nl-BE" dirty="0"/>
              <a:t> </a:t>
            </a:r>
            <a:r>
              <a:rPr lang="nl-BE" dirty="0" err="1"/>
              <a:t>represented</a:t>
            </a:r>
            <a:r>
              <a:rPr lang="nl-BE" dirty="0"/>
              <a:t> in a more </a:t>
            </a:r>
            <a:r>
              <a:rPr lang="nl-BE" dirty="0" err="1"/>
              <a:t>advanced</a:t>
            </a:r>
            <a:r>
              <a:rPr lang="nl-BE" dirty="0"/>
              <a:t> way. It feeds </a:t>
            </a:r>
            <a:r>
              <a:rPr lang="nl-BE" dirty="0" err="1"/>
              <a:t>each</a:t>
            </a:r>
            <a:r>
              <a:rPr lang="nl-BE" dirty="0"/>
              <a:t> word </a:t>
            </a:r>
            <a:r>
              <a:rPr lang="nl-BE" dirty="0" err="1"/>
              <a:t>seperately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each</a:t>
            </a:r>
            <a:r>
              <a:rPr lang="nl-BE" dirty="0"/>
              <a:t> word is </a:t>
            </a:r>
            <a:r>
              <a:rPr lang="nl-BE" dirty="0" err="1"/>
              <a:t>represented</a:t>
            </a:r>
            <a:r>
              <a:rPr lang="nl-BE" dirty="0"/>
              <a:t> as a special </a:t>
            </a:r>
            <a:r>
              <a:rPr lang="nl-BE" dirty="0" err="1"/>
              <a:t>embedding</a:t>
            </a:r>
            <a:r>
              <a:rPr lang="nl-BE" dirty="0"/>
              <a:t> vector. See later</a:t>
            </a:r>
          </a:p>
          <a:p>
            <a:endParaRPr lang="nl-BE" dirty="0"/>
          </a:p>
          <a:p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could</a:t>
            </a:r>
            <a:r>
              <a:rPr lang="nl-BE" dirty="0"/>
              <a:t> </a:t>
            </a:r>
            <a:r>
              <a:rPr lang="nl-BE" dirty="0" err="1"/>
              <a:t>also</a:t>
            </a:r>
            <a:r>
              <a:rPr lang="nl-BE" dirty="0"/>
              <a:t> </a:t>
            </a:r>
            <a:r>
              <a:rPr lang="nl-BE" dirty="0" err="1"/>
              <a:t>preprocess</a:t>
            </a:r>
            <a:r>
              <a:rPr lang="nl-BE" dirty="0"/>
              <a:t> </a:t>
            </a:r>
            <a:r>
              <a:rPr lang="nl-BE" dirty="0" err="1"/>
              <a:t>plural</a:t>
            </a:r>
            <a:r>
              <a:rPr lang="nl-BE" dirty="0"/>
              <a:t>/</a:t>
            </a:r>
            <a:r>
              <a:rPr lang="nl-BE" dirty="0" err="1"/>
              <a:t>singular</a:t>
            </a:r>
            <a:r>
              <a:rPr lang="nl-BE" dirty="0"/>
              <a:t> or </a:t>
            </a:r>
            <a:r>
              <a:rPr lang="nl-BE" dirty="0" err="1"/>
              <a:t>verb</a:t>
            </a:r>
            <a:r>
              <a:rPr lang="nl-BE" dirty="0"/>
              <a:t> </a:t>
            </a:r>
            <a:r>
              <a:rPr lang="nl-BE" dirty="0" err="1"/>
              <a:t>tenses</a:t>
            </a:r>
            <a:endParaRPr lang="nl-BE" dirty="0"/>
          </a:p>
          <a:p>
            <a:pPr lvl="1"/>
            <a:r>
              <a:rPr lang="nl-BE" dirty="0"/>
              <a:t>e.g. “word” </a:t>
            </a:r>
            <a:r>
              <a:rPr lang="nl-BE" dirty="0" err="1"/>
              <a:t>and</a:t>
            </a:r>
            <a:r>
              <a:rPr lang="nl-BE" dirty="0"/>
              <a:t> “</a:t>
            </a:r>
            <a:r>
              <a:rPr lang="nl-BE" dirty="0" err="1"/>
              <a:t>words</a:t>
            </a:r>
            <a:r>
              <a:rPr lang="nl-BE" dirty="0"/>
              <a:t>” are </a:t>
            </a:r>
            <a:r>
              <a:rPr lang="nl-BE" dirty="0" err="1"/>
              <a:t>counted</a:t>
            </a:r>
            <a:r>
              <a:rPr lang="nl-BE" dirty="0"/>
              <a:t> </a:t>
            </a:r>
            <a:r>
              <a:rPr lang="nl-BE" dirty="0" err="1"/>
              <a:t>together</a:t>
            </a:r>
            <a:endParaRPr lang="nl-BE" dirty="0"/>
          </a:p>
          <a:p>
            <a:pPr lvl="1"/>
            <a:r>
              <a:rPr lang="nl-BE" dirty="0"/>
              <a:t>“</a:t>
            </a:r>
            <a:r>
              <a:rPr lang="nl-BE" dirty="0" err="1"/>
              <a:t>play</a:t>
            </a:r>
            <a:r>
              <a:rPr lang="nl-BE" dirty="0"/>
              <a:t>” </a:t>
            </a:r>
            <a:r>
              <a:rPr lang="nl-BE" dirty="0" err="1"/>
              <a:t>and</a:t>
            </a:r>
            <a:r>
              <a:rPr lang="nl-BE" dirty="0"/>
              <a:t> “</a:t>
            </a:r>
            <a:r>
              <a:rPr lang="nl-BE" dirty="0" err="1"/>
              <a:t>plays</a:t>
            </a:r>
            <a:r>
              <a:rPr lang="nl-BE" dirty="0"/>
              <a:t>” are </a:t>
            </a:r>
            <a:r>
              <a:rPr lang="nl-BE" dirty="0" err="1"/>
              <a:t>counted</a:t>
            </a:r>
            <a:r>
              <a:rPr lang="nl-BE" dirty="0"/>
              <a:t> </a:t>
            </a:r>
            <a:r>
              <a:rPr lang="nl-BE" dirty="0" err="1"/>
              <a:t>together</a:t>
            </a:r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DA3B6-900C-4C7B-B8C6-6E6502235D9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96458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“</a:t>
            </a:r>
            <a:r>
              <a:rPr lang="nl-BE" dirty="0" err="1"/>
              <a:t>distance</a:t>
            </a:r>
            <a:r>
              <a:rPr lang="nl-BE" dirty="0"/>
              <a:t>” is </a:t>
            </a:r>
            <a:r>
              <a:rPr lang="nl-BE" dirty="0" err="1"/>
              <a:t>measured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euclidian</a:t>
            </a:r>
            <a:r>
              <a:rPr lang="nl-BE" dirty="0"/>
              <a:t> </a:t>
            </a:r>
            <a:r>
              <a:rPr lang="nl-BE" dirty="0" err="1"/>
              <a:t>distance</a:t>
            </a:r>
            <a:r>
              <a:rPr lang="nl-BE" dirty="0"/>
              <a:t> in </a:t>
            </a:r>
            <a:r>
              <a:rPr lang="nl-BE" dirty="0" err="1"/>
              <a:t>multidimensional</a:t>
            </a:r>
            <a:r>
              <a:rPr lang="nl-BE" dirty="0"/>
              <a:t> </a:t>
            </a:r>
            <a:r>
              <a:rPr lang="nl-BE" dirty="0" err="1"/>
              <a:t>space</a:t>
            </a:r>
            <a:endParaRPr lang="nl-BE" dirty="0"/>
          </a:p>
          <a:p>
            <a:endParaRPr lang="nl-BE" dirty="0"/>
          </a:p>
          <a:p>
            <a:r>
              <a:rPr lang="nl-BE" dirty="0" err="1"/>
              <a:t>other</a:t>
            </a:r>
            <a:r>
              <a:rPr lang="nl-BE" dirty="0"/>
              <a:t> </a:t>
            </a:r>
            <a:r>
              <a:rPr lang="nl-BE" dirty="0" err="1"/>
              <a:t>measure</a:t>
            </a:r>
            <a:r>
              <a:rPr lang="nl-BE" dirty="0"/>
              <a:t> of </a:t>
            </a:r>
            <a:r>
              <a:rPr lang="nl-BE" dirty="0" err="1"/>
              <a:t>similary</a:t>
            </a:r>
            <a:r>
              <a:rPr lang="nl-BE" dirty="0"/>
              <a:t> </a:t>
            </a:r>
            <a:r>
              <a:rPr lang="nl-BE" dirty="0" err="1"/>
              <a:t>would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inner</a:t>
            </a:r>
            <a:r>
              <a:rPr lang="nl-BE" dirty="0"/>
              <a:t> product of </a:t>
            </a:r>
            <a:r>
              <a:rPr lang="nl-BE" dirty="0" err="1"/>
              <a:t>vectors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DA3B6-900C-4C7B-B8C6-6E6502235D9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29111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DA3B6-900C-4C7B-B8C6-6E6502235D9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1697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“</a:t>
            </a:r>
            <a:r>
              <a:rPr lang="nl-BE" dirty="0" err="1"/>
              <a:t>finding</a:t>
            </a:r>
            <a:r>
              <a:rPr lang="nl-BE" dirty="0"/>
              <a:t> </a:t>
            </a:r>
            <a:r>
              <a:rPr lang="nl-BE" dirty="0" err="1"/>
              <a:t>similar</a:t>
            </a:r>
            <a:r>
              <a:rPr lang="nl-BE" dirty="0"/>
              <a:t> </a:t>
            </a:r>
            <a:r>
              <a:rPr lang="nl-BE" dirty="0" err="1"/>
              <a:t>products</a:t>
            </a:r>
            <a:r>
              <a:rPr lang="nl-BE" dirty="0"/>
              <a:t>”. In </a:t>
            </a:r>
            <a:r>
              <a:rPr lang="nl-BE" dirty="0" err="1"/>
              <a:t>practise</a:t>
            </a:r>
            <a:r>
              <a:rPr lang="nl-BE" dirty="0"/>
              <a:t>, </a:t>
            </a:r>
            <a:r>
              <a:rPr lang="nl-BE" dirty="0" err="1"/>
              <a:t>recommender</a:t>
            </a:r>
            <a:r>
              <a:rPr lang="nl-BE" dirty="0"/>
              <a:t> systems are built via </a:t>
            </a:r>
            <a:r>
              <a:rPr lang="nl-BE" dirty="0" err="1"/>
              <a:t>techniques</a:t>
            </a:r>
            <a:r>
              <a:rPr lang="nl-BE" dirty="0"/>
              <a:t> like </a:t>
            </a:r>
            <a:r>
              <a:rPr lang="nl-BE" dirty="0" err="1"/>
              <a:t>collaborative</a:t>
            </a:r>
            <a:r>
              <a:rPr lang="nl-BE" dirty="0"/>
              <a:t> filtering, </a:t>
            </a:r>
            <a:r>
              <a:rPr lang="nl-BE" dirty="0" err="1"/>
              <a:t>this</a:t>
            </a:r>
            <a:r>
              <a:rPr lang="nl-BE" dirty="0"/>
              <a:t> is out of scope...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DA3B6-900C-4C7B-B8C6-6E6502235D9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7957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gif: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this</a:t>
            </a:r>
            <a:r>
              <a:rPr lang="nl-BE" dirty="0"/>
              <a:t> blog</a:t>
            </a:r>
          </a:p>
          <a:p>
            <a:r>
              <a:rPr lang="nl-BE" dirty="0"/>
              <a:t>https://towardsdatascience.com/the-5-clustering-algorithms-data-scientists-need-to-know-a36d136ef68</a:t>
            </a:r>
          </a:p>
          <a:p>
            <a:endParaRPr lang="nl-BE" dirty="0"/>
          </a:p>
          <a:p>
            <a:r>
              <a:rPr lang="nl-BE" dirty="0"/>
              <a:t>gif </a:t>
            </a:r>
            <a:r>
              <a:rPr lang="nl-BE" dirty="0" err="1"/>
              <a:t>address</a:t>
            </a:r>
            <a:r>
              <a:rPr lang="nl-BE" dirty="0"/>
              <a:t>:</a:t>
            </a:r>
          </a:p>
          <a:p>
            <a:r>
              <a:rPr lang="nl-BE" dirty="0"/>
              <a:t>https://cdn-images-1.medium.com/max/1600/1*KrcZK0xYgTa4qFrVr0fO2w.gif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DA3B6-900C-4C7B-B8C6-6E6502235D9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0193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different random </a:t>
            </a:r>
            <a:r>
              <a:rPr lang="nl-BE" dirty="0" err="1"/>
              <a:t>initializations</a:t>
            </a:r>
            <a:r>
              <a:rPr lang="nl-BE" dirty="0"/>
              <a:t> </a:t>
            </a:r>
            <a:r>
              <a:rPr lang="nl-BE" dirty="0">
                <a:sym typeface="Wingdings" panose="05000000000000000000" pitchFamily="2" charset="2"/>
              </a:rPr>
              <a:t> different </a:t>
            </a:r>
            <a:r>
              <a:rPr lang="nl-BE" dirty="0" err="1">
                <a:sym typeface="Wingdings" panose="05000000000000000000" pitchFamily="2" charset="2"/>
              </a:rPr>
              <a:t>outcomes</a:t>
            </a:r>
            <a:endParaRPr lang="nl-BE" dirty="0">
              <a:sym typeface="Wingdings" panose="05000000000000000000" pitchFamily="2" charset="2"/>
            </a:endParaRPr>
          </a:p>
          <a:p>
            <a:r>
              <a:rPr lang="nl-BE" dirty="0" err="1">
                <a:sym typeface="Wingdings" panose="05000000000000000000" pitchFamily="2" charset="2"/>
              </a:rPr>
              <a:t>there</a:t>
            </a:r>
            <a:r>
              <a:rPr lang="nl-BE" dirty="0">
                <a:sym typeface="Wingdings" panose="05000000000000000000" pitchFamily="2" charset="2"/>
              </a:rPr>
              <a:t> are </a:t>
            </a:r>
            <a:r>
              <a:rPr lang="nl-BE" dirty="0" err="1">
                <a:sym typeface="Wingdings" panose="05000000000000000000" pitchFamily="2" charset="2"/>
              </a:rPr>
              <a:t>various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theories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about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how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to</a:t>
            </a:r>
            <a:r>
              <a:rPr lang="nl-BE" dirty="0">
                <a:sym typeface="Wingdings" panose="05000000000000000000" pitchFamily="2" charset="2"/>
              </a:rPr>
              <a:t> best </a:t>
            </a:r>
            <a:r>
              <a:rPr lang="nl-BE" dirty="0" err="1">
                <a:sym typeface="Wingdings" panose="05000000000000000000" pitchFamily="2" charset="2"/>
              </a:rPr>
              <a:t>initialize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the</a:t>
            </a:r>
            <a:r>
              <a:rPr lang="nl-BE" dirty="0">
                <a:sym typeface="Wingdings" panose="05000000000000000000" pitchFamily="2" charset="2"/>
              </a:rPr>
              <a:t> center points</a:t>
            </a:r>
          </a:p>
          <a:p>
            <a:r>
              <a:rPr lang="nl-BE" dirty="0" err="1">
                <a:sym typeface="Wingdings" panose="05000000000000000000" pitchFamily="2" charset="2"/>
              </a:rPr>
              <a:t>typically</a:t>
            </a:r>
            <a:r>
              <a:rPr lang="nl-BE" dirty="0">
                <a:sym typeface="Wingdings" panose="05000000000000000000" pitchFamily="2" charset="2"/>
              </a:rPr>
              <a:t>, do </a:t>
            </a:r>
            <a:r>
              <a:rPr lang="nl-BE" dirty="0" err="1">
                <a:sym typeface="Wingdings" panose="05000000000000000000" pitchFamily="2" charset="2"/>
              </a:rPr>
              <a:t>it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with</a:t>
            </a:r>
            <a:r>
              <a:rPr lang="nl-BE" dirty="0">
                <a:sym typeface="Wingdings" panose="05000000000000000000" pitchFamily="2" charset="2"/>
              </a:rPr>
              <a:t> different </a:t>
            </a:r>
            <a:r>
              <a:rPr lang="nl-BE" dirty="0" err="1">
                <a:sym typeface="Wingdings" panose="05000000000000000000" pitchFamily="2" charset="2"/>
              </a:rPr>
              <a:t>initializations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and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pick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the</a:t>
            </a:r>
            <a:r>
              <a:rPr lang="nl-BE" dirty="0">
                <a:sym typeface="Wingdings" panose="05000000000000000000" pitchFamily="2" charset="2"/>
              </a:rPr>
              <a:t> best </a:t>
            </a:r>
            <a:r>
              <a:rPr lang="nl-BE" dirty="0" err="1">
                <a:sym typeface="Wingdings" panose="05000000000000000000" pitchFamily="2" charset="2"/>
              </a:rPr>
              <a:t>outcome</a:t>
            </a:r>
            <a:endParaRPr lang="nl-BE" dirty="0">
              <a:sym typeface="Wingdings" panose="05000000000000000000" pitchFamily="2" charset="2"/>
            </a:endParaRPr>
          </a:p>
          <a:p>
            <a:endParaRPr lang="nl-BE" dirty="0">
              <a:sym typeface="Wingdings" panose="05000000000000000000" pitchFamily="2" charset="2"/>
            </a:endParaRP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DA3B6-900C-4C7B-B8C6-6E6502235D9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5497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shifting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mean</a:t>
            </a:r>
            <a:r>
              <a:rPr lang="nl-BE" dirty="0"/>
              <a:t> of points </a:t>
            </a:r>
            <a:r>
              <a:rPr lang="nl-BE" dirty="0" err="1"/>
              <a:t>inside</a:t>
            </a:r>
            <a:r>
              <a:rPr lang="nl-BE" dirty="0"/>
              <a:t> </a:t>
            </a:r>
            <a:r>
              <a:rPr lang="nl-BE" dirty="0" err="1"/>
              <a:t>window</a:t>
            </a:r>
            <a:r>
              <a:rPr lang="nl-BE" dirty="0"/>
              <a:t>, </a:t>
            </a:r>
            <a:r>
              <a:rPr lang="nl-BE" dirty="0" err="1"/>
              <a:t>density</a:t>
            </a:r>
            <a:r>
              <a:rPr lang="nl-BE" dirty="0"/>
              <a:t> </a:t>
            </a:r>
            <a:r>
              <a:rPr lang="nl-BE" dirty="0" err="1"/>
              <a:t>increases</a:t>
            </a:r>
            <a:r>
              <a:rPr lang="nl-BE" dirty="0"/>
              <a:t> </a:t>
            </a:r>
            <a:r>
              <a:rPr lang="nl-BE" dirty="0" err="1"/>
              <a:t>naturally</a:t>
            </a:r>
            <a:endParaRPr lang="nl-BE" dirty="0"/>
          </a:p>
          <a:p>
            <a:r>
              <a:rPr lang="nl-BE" dirty="0"/>
              <a:t>of course, </a:t>
            </a:r>
            <a:r>
              <a:rPr lang="nl-BE" dirty="0" err="1"/>
              <a:t>because</a:t>
            </a:r>
            <a:r>
              <a:rPr lang="nl-BE" dirty="0"/>
              <a:t> </a:t>
            </a:r>
            <a:r>
              <a:rPr lang="nl-BE" dirty="0" err="1"/>
              <a:t>when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shift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midpoint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points </a:t>
            </a:r>
            <a:r>
              <a:rPr lang="nl-BE" dirty="0" err="1"/>
              <a:t>that</a:t>
            </a:r>
            <a:r>
              <a:rPr lang="nl-BE" dirty="0"/>
              <a:t> are </a:t>
            </a:r>
            <a:r>
              <a:rPr lang="nl-BE" dirty="0" err="1"/>
              <a:t>already</a:t>
            </a:r>
            <a:r>
              <a:rPr lang="nl-BE" dirty="0"/>
              <a:t> </a:t>
            </a:r>
            <a:r>
              <a:rPr lang="nl-BE" dirty="0" err="1"/>
              <a:t>inside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window</a:t>
            </a:r>
            <a:r>
              <a:rPr lang="nl-BE" dirty="0"/>
              <a:t>, </a:t>
            </a:r>
            <a:r>
              <a:rPr lang="nl-BE" dirty="0" err="1"/>
              <a:t>the</a:t>
            </a:r>
            <a:r>
              <a:rPr lang="nl-BE" dirty="0"/>
              <a:t> new </a:t>
            </a:r>
            <a:r>
              <a:rPr lang="nl-BE" dirty="0" err="1"/>
              <a:t>window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contain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points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were</a:t>
            </a:r>
            <a:r>
              <a:rPr lang="nl-BE" dirty="0"/>
              <a:t> </a:t>
            </a:r>
            <a:r>
              <a:rPr lang="nl-BE" dirty="0" err="1"/>
              <a:t>already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window</a:t>
            </a:r>
            <a:r>
              <a:rPr lang="nl-BE" dirty="0"/>
              <a:t>, plus </a:t>
            </a:r>
            <a:r>
              <a:rPr lang="nl-BE" dirty="0" err="1"/>
              <a:t>possible</a:t>
            </a:r>
            <a:r>
              <a:rPr lang="nl-BE" dirty="0"/>
              <a:t> more</a:t>
            </a:r>
          </a:p>
          <a:p>
            <a:endParaRPr lang="nl-BE" dirty="0"/>
          </a:p>
          <a:p>
            <a:r>
              <a:rPr lang="nl-BE" dirty="0"/>
              <a:t>gif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this</a:t>
            </a:r>
            <a:r>
              <a:rPr lang="nl-BE" dirty="0"/>
              <a:t> blog</a:t>
            </a:r>
          </a:p>
          <a:p>
            <a:r>
              <a:rPr lang="nl-BE" dirty="0"/>
              <a:t>https://towardsdatascience.com/the-5-clustering-algorithms-data-scientists-need-to-know-a36d136ef68</a:t>
            </a:r>
          </a:p>
          <a:p>
            <a:endParaRPr lang="nl-BE" dirty="0"/>
          </a:p>
          <a:p>
            <a:r>
              <a:rPr lang="nl-BE" dirty="0"/>
              <a:t>gif </a:t>
            </a:r>
            <a:r>
              <a:rPr lang="nl-BE" dirty="0" err="1"/>
              <a:t>address</a:t>
            </a:r>
            <a:r>
              <a:rPr lang="nl-BE" dirty="0"/>
              <a:t>:</a:t>
            </a:r>
          </a:p>
          <a:p>
            <a:r>
              <a:rPr lang="nl-BE" dirty="0"/>
              <a:t> (1)</a:t>
            </a:r>
          </a:p>
          <a:p>
            <a:r>
              <a:rPr lang="nl-BE" dirty="0"/>
              <a:t>https://cdn-images-1.medium.com/max/1600/1*bkFlVrrm4HACGfUzeBnErw.gif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DA3B6-900C-4C7B-B8C6-6E6502235D9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691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How </a:t>
            </a:r>
            <a:r>
              <a:rPr lang="nl-BE" dirty="0" err="1"/>
              <a:t>many</a:t>
            </a:r>
            <a:r>
              <a:rPr lang="nl-BE" dirty="0"/>
              <a:t> </a:t>
            </a:r>
            <a:r>
              <a:rPr lang="nl-BE" dirty="0" err="1"/>
              <a:t>seeds</a:t>
            </a:r>
            <a:r>
              <a:rPr lang="nl-BE" dirty="0"/>
              <a:t>,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how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initialize</a:t>
            </a:r>
            <a:r>
              <a:rPr lang="nl-BE" dirty="0"/>
              <a:t> </a:t>
            </a:r>
            <a:r>
              <a:rPr lang="nl-BE" dirty="0" err="1"/>
              <a:t>them</a:t>
            </a:r>
            <a:r>
              <a:rPr lang="nl-BE" dirty="0"/>
              <a:t>? </a:t>
            </a:r>
            <a:r>
              <a:rPr lang="nl-BE" dirty="0" err="1"/>
              <a:t>affects</a:t>
            </a:r>
            <a:r>
              <a:rPr lang="nl-BE" dirty="0"/>
              <a:t> </a:t>
            </a:r>
            <a:r>
              <a:rPr lang="nl-BE" dirty="0" err="1"/>
              <a:t>scalability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performance, </a:t>
            </a:r>
            <a:r>
              <a:rPr lang="nl-BE" dirty="0" err="1"/>
              <a:t>an</a:t>
            </a:r>
            <a:r>
              <a:rPr lang="nl-BE" dirty="0"/>
              <a:t> “art”</a:t>
            </a:r>
          </a:p>
          <a:p>
            <a:r>
              <a:rPr lang="nl-BE" dirty="0" err="1"/>
              <a:t>One</a:t>
            </a:r>
            <a:r>
              <a:rPr lang="nl-BE" dirty="0"/>
              <a:t> </a:t>
            </a:r>
            <a:r>
              <a:rPr lang="nl-BE" dirty="0" err="1"/>
              <a:t>straightforward</a:t>
            </a:r>
            <a:r>
              <a:rPr lang="nl-BE" dirty="0"/>
              <a:t> option is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intialize</a:t>
            </a:r>
            <a:r>
              <a:rPr lang="nl-BE" dirty="0"/>
              <a:t> </a:t>
            </a:r>
            <a:r>
              <a:rPr lang="nl-BE" dirty="0" err="1"/>
              <a:t>them</a:t>
            </a:r>
            <a:r>
              <a:rPr lang="nl-BE" dirty="0"/>
              <a:t> in a </a:t>
            </a:r>
            <a:r>
              <a:rPr lang="nl-BE" dirty="0" err="1"/>
              <a:t>grid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a </a:t>
            </a:r>
            <a:r>
              <a:rPr lang="nl-BE" dirty="0" err="1"/>
              <a:t>grid</a:t>
            </a:r>
            <a:r>
              <a:rPr lang="nl-BE" dirty="0"/>
              <a:t> </a:t>
            </a:r>
            <a:r>
              <a:rPr lang="nl-BE" dirty="0" err="1"/>
              <a:t>spacing</a:t>
            </a:r>
            <a:r>
              <a:rPr lang="nl-BE" dirty="0"/>
              <a:t> </a:t>
            </a:r>
            <a:r>
              <a:rPr lang="nl-BE" dirty="0" err="1"/>
              <a:t>equal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kernel</a:t>
            </a:r>
            <a:r>
              <a:rPr lang="nl-BE" dirty="0"/>
              <a:t> </a:t>
            </a:r>
            <a:r>
              <a:rPr lang="nl-BE" dirty="0" err="1"/>
              <a:t>size</a:t>
            </a:r>
            <a:r>
              <a:rPr lang="nl-BE" dirty="0"/>
              <a:t> (“</a:t>
            </a:r>
            <a:r>
              <a:rPr lang="nl-BE" dirty="0" err="1"/>
              <a:t>bandwidth</a:t>
            </a:r>
            <a:r>
              <a:rPr lang="nl-BE" dirty="0"/>
              <a:t>” in </a:t>
            </a:r>
            <a:r>
              <a:rPr lang="nl-BE" dirty="0" err="1"/>
              <a:t>sklearn</a:t>
            </a:r>
            <a:r>
              <a:rPr lang="nl-BE" dirty="0"/>
              <a:t>, </a:t>
            </a:r>
            <a:r>
              <a:rPr lang="nl-BE" dirty="0" err="1"/>
              <a:t>this</a:t>
            </a:r>
            <a:r>
              <a:rPr lang="nl-BE" dirty="0"/>
              <a:t> is default option in </a:t>
            </a:r>
            <a:r>
              <a:rPr lang="nl-BE" dirty="0" err="1"/>
              <a:t>the</a:t>
            </a:r>
            <a:r>
              <a:rPr lang="nl-BE" dirty="0"/>
              <a:t> API)</a:t>
            </a:r>
          </a:p>
          <a:p>
            <a:endParaRPr lang="nl-BE" dirty="0"/>
          </a:p>
          <a:p>
            <a:r>
              <a:rPr lang="nl-BE" dirty="0"/>
              <a:t>gif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this</a:t>
            </a:r>
            <a:r>
              <a:rPr lang="nl-BE" dirty="0"/>
              <a:t> blog</a:t>
            </a:r>
          </a:p>
          <a:p>
            <a:r>
              <a:rPr lang="nl-BE" dirty="0"/>
              <a:t>https://towardsdatascience.com/the-5-clustering-algorithms-data-scientists-need-to-know-a36d136ef68</a:t>
            </a:r>
          </a:p>
          <a:p>
            <a:endParaRPr lang="nl-BE" dirty="0"/>
          </a:p>
          <a:p>
            <a:r>
              <a:rPr lang="nl-BE" dirty="0"/>
              <a:t>(2)</a:t>
            </a:r>
          </a:p>
          <a:p>
            <a:r>
              <a:rPr lang="nl-BE" dirty="0"/>
              <a:t>https://cdn-images-1.medium.com/max/1600/1*vyz94J_76dsVToaa4VG1Zg.gif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DA3B6-900C-4C7B-B8C6-6E6502235D9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33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complexity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computational</a:t>
            </a:r>
            <a:r>
              <a:rPr lang="nl-BE" dirty="0"/>
              <a:t> </a:t>
            </a:r>
            <a:r>
              <a:rPr lang="nl-BE" dirty="0" err="1"/>
              <a:t>expense</a:t>
            </a:r>
            <a:r>
              <a:rPr lang="nl-BE" dirty="0"/>
              <a:t>: </a:t>
            </a:r>
            <a:r>
              <a:rPr lang="nl-BE" dirty="0" err="1"/>
              <a:t>derivation</a:t>
            </a:r>
            <a:r>
              <a:rPr lang="nl-BE" dirty="0"/>
              <a:t> out of scope</a:t>
            </a:r>
          </a:p>
          <a:p>
            <a:endParaRPr lang="nl-BE" dirty="0"/>
          </a:p>
          <a:p>
            <a:r>
              <a:rPr lang="nl-BE" dirty="0"/>
              <a:t>radius is a hyperparameter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DA3B6-900C-4C7B-B8C6-6E6502235D9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1398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blogpost on medium </a:t>
            </a:r>
            <a:r>
              <a:rPr lang="nl-BE" dirty="0" err="1"/>
              <a:t>perfectly</a:t>
            </a:r>
            <a:r>
              <a:rPr lang="nl-BE" dirty="0"/>
              <a:t> fits </a:t>
            </a:r>
            <a:r>
              <a:rPr lang="nl-BE" dirty="0" err="1"/>
              <a:t>the</a:t>
            </a:r>
            <a:r>
              <a:rPr lang="nl-BE" dirty="0"/>
              <a:t> course (</a:t>
            </a:r>
            <a:r>
              <a:rPr lang="nl-BE" dirty="0" err="1"/>
              <a:t>appropriate</a:t>
            </a:r>
            <a:r>
              <a:rPr lang="nl-BE" dirty="0"/>
              <a:t> </a:t>
            </a:r>
            <a:r>
              <a:rPr lang="nl-BE" dirty="0" err="1"/>
              <a:t>amount</a:t>
            </a:r>
            <a:r>
              <a:rPr lang="nl-BE" dirty="0"/>
              <a:t> of detail but </a:t>
            </a:r>
            <a:r>
              <a:rPr lang="nl-BE" dirty="0" err="1"/>
              <a:t>still</a:t>
            </a:r>
            <a:r>
              <a:rPr lang="nl-BE" dirty="0"/>
              <a:t> high-level, </a:t>
            </a:r>
            <a:r>
              <a:rPr lang="nl-BE" dirty="0" err="1"/>
              <a:t>nice</a:t>
            </a:r>
            <a:r>
              <a:rPr lang="nl-BE" dirty="0"/>
              <a:t> </a:t>
            </a:r>
            <a:r>
              <a:rPr lang="nl-BE" dirty="0" err="1"/>
              <a:t>illustrations</a:t>
            </a:r>
            <a:r>
              <a:rPr lang="nl-BE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 err="1"/>
              <a:t>documentation</a:t>
            </a:r>
            <a:r>
              <a:rPr lang="nl-BE" dirty="0"/>
              <a:t> in </a:t>
            </a:r>
            <a:r>
              <a:rPr lang="nl-BE" dirty="0" err="1"/>
              <a:t>sklearn</a:t>
            </a:r>
            <a:r>
              <a:rPr lang="nl-BE" dirty="0"/>
              <a:t> </a:t>
            </a:r>
            <a:r>
              <a:rPr lang="nl-BE" dirty="0" err="1"/>
              <a:t>also</a:t>
            </a:r>
            <a:r>
              <a:rPr lang="nl-BE" dirty="0"/>
              <a:t> </a:t>
            </a:r>
            <a:r>
              <a:rPr lang="nl-BE" dirty="0" err="1"/>
              <a:t>always</a:t>
            </a:r>
            <a:r>
              <a:rPr lang="nl-BE" dirty="0"/>
              <a:t> </a:t>
            </a:r>
            <a:r>
              <a:rPr lang="nl-BE" dirty="0" err="1"/>
              <a:t>provides</a:t>
            </a:r>
            <a:r>
              <a:rPr lang="nl-BE" dirty="0"/>
              <a:t> a lot of info </a:t>
            </a:r>
            <a:r>
              <a:rPr lang="nl-BE" dirty="0" err="1"/>
              <a:t>about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different </a:t>
            </a:r>
            <a:r>
              <a:rPr lang="nl-BE" dirty="0" err="1"/>
              <a:t>algorithms</a:t>
            </a:r>
            <a:endParaRPr lang="nl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advantage is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explanation</a:t>
            </a:r>
            <a:r>
              <a:rPr lang="nl-BE" dirty="0"/>
              <a:t> is </a:t>
            </a:r>
            <a:r>
              <a:rPr lang="nl-BE" dirty="0" err="1"/>
              <a:t>directly</a:t>
            </a:r>
            <a:r>
              <a:rPr lang="nl-BE" dirty="0"/>
              <a:t> </a:t>
            </a:r>
            <a:r>
              <a:rPr lang="nl-BE" dirty="0" err="1"/>
              <a:t>done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name of parameters matching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ones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API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DA3B6-900C-4C7B-B8C6-6E6502235D9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493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Sklearn</a:t>
            </a:r>
            <a:r>
              <a:rPr lang="nl-BE" dirty="0"/>
              <a:t> </a:t>
            </a:r>
            <a:r>
              <a:rPr lang="nl-BE" dirty="0" err="1"/>
              <a:t>documentation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DA3B6-900C-4C7B-B8C6-6E6502235D9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1717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3D8F052-629B-475E-B13A-5DCE54B1D1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Xylos Logo">
            <a:extLst>
              <a:ext uri="{FF2B5EF4-FFF2-40B4-BE49-F238E27FC236}">
                <a16:creationId xmlns:a16="http://schemas.microsoft.com/office/drawing/2014/main" id="{12D7DD5D-D9AD-4CD5-8172-EAD060755E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53750" y="6229350"/>
            <a:ext cx="1238250" cy="628650"/>
          </a:xfrm>
          <a:prstGeom prst="rect">
            <a:avLst/>
          </a:prstGeom>
        </p:spPr>
      </p:pic>
      <p:sp>
        <p:nvSpPr>
          <p:cNvPr id="4" name="Rectangle">
            <a:extLst>
              <a:ext uri="{FF2B5EF4-FFF2-40B4-BE49-F238E27FC236}">
                <a16:creationId xmlns:a16="http://schemas.microsoft.com/office/drawing/2014/main" id="{0A759FAE-B460-4393-9AA8-80560A985C82}"/>
              </a:ext>
            </a:extLst>
          </p:cNvPr>
          <p:cNvSpPr/>
          <p:nvPr userDrawn="1"/>
        </p:nvSpPr>
        <p:spPr>
          <a:xfrm>
            <a:off x="1055688" y="0"/>
            <a:ext cx="5400000" cy="51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68B99D16-18BD-444C-96B7-1380C2B03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040982"/>
            <a:ext cx="4608000" cy="360000"/>
          </a:xfrm>
        </p:spPr>
        <p:txBody>
          <a:bodyPr/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F297215F-ABF5-4F6B-B20D-168AC52E96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4608000" cy="720000"/>
          </a:xfrm>
        </p:spPr>
        <p:txBody>
          <a:bodyPr anchor="t"/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40BB389D-1ED3-4B80-B467-4C3D3EB071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892000" y="3214236"/>
            <a:ext cx="3240000" cy="162000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nl-BE" dirty="0"/>
              <a:t>Click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add</a:t>
            </a:r>
            <a:r>
              <a:rPr lang="nl-BE" dirty="0"/>
              <a:t> Client or Partner logo </a:t>
            </a:r>
            <a:endParaRPr lang="en-GB" dirty="0"/>
          </a:p>
        </p:txBody>
      </p:sp>
      <p:sp>
        <p:nvSpPr>
          <p:cNvPr id="12" name="Date Placeholder">
            <a:extLst>
              <a:ext uri="{FF2B5EF4-FFF2-40B4-BE49-F238E27FC236}">
                <a16:creationId xmlns:a16="http://schemas.microsoft.com/office/drawing/2014/main" id="{48BEF85F-FC62-41F3-B5AB-463898A1B0C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388800" y="378619"/>
            <a:ext cx="2743200" cy="365125"/>
          </a:xfrm>
        </p:spPr>
        <p:txBody>
          <a:bodyPr/>
          <a:lstStyle/>
          <a:p>
            <a:fld id="{A25CC14B-D7DD-499A-B5A5-B501680FB438}" type="datetime1">
              <a:rPr lang="en-US" smtClean="0"/>
              <a:t>10/31/2018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7227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F7F651-2FAD-4437-8F3E-03976DF0E6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55688" y="180000"/>
            <a:ext cx="5040312" cy="28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088ADE-51BE-4126-9950-86BD427CB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99" y="792000"/>
            <a:ext cx="10080000" cy="54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842D5-A4CB-4BFF-87E5-23BE50C5AF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4000" y="1872000"/>
            <a:ext cx="4860000" cy="360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3B5C1B-4B7A-4DA7-B7E2-1AEF80B85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3999" y="1872000"/>
            <a:ext cx="4860000" cy="360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1EE47-8DE8-4217-9A61-E3B7E07B83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2CE484-B326-4E56-8710-E4BB81C1253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8819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B0012E-A94A-4749-8A20-4EFA840A8F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43999" y="180000"/>
            <a:ext cx="5040000" cy="28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4716B3C-905A-4B30-9E28-E0D4D3A15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99" y="792000"/>
            <a:ext cx="10080000" cy="54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42503-D153-47A3-BEFF-141BE307F3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5688" y="1844675"/>
            <a:ext cx="4860000" cy="540000"/>
          </a:xfrm>
        </p:spPr>
        <p:txBody>
          <a:bodyPr anchor="ctr"/>
          <a:lstStyle>
            <a:lvl1pPr marL="0" indent="0">
              <a:buNone/>
              <a:defRPr sz="19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12D1A6-DCC0-45D9-AD9D-B766237CA6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55688" y="2505075"/>
            <a:ext cx="486000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014ECF-995D-48D6-862D-C97881D3DA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3999" y="1844675"/>
            <a:ext cx="4860000" cy="540000"/>
          </a:xfrm>
        </p:spPr>
        <p:txBody>
          <a:bodyPr anchor="ctr"/>
          <a:lstStyle>
            <a:lvl1pPr marL="0" indent="0">
              <a:buNone/>
              <a:defRPr sz="19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AA013D-B272-42C3-B305-57E280FFB4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3999" y="2505075"/>
            <a:ext cx="486000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BF53496-6701-46E6-BDDF-AB15B0F7F6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CE484-B326-4E56-8710-E4BB81C1253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939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D3F80-61F5-45D6-8E85-7E2D1A5FF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39489-8962-4334-88E5-19DEE4770D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CE484-B326-4E56-8710-E4BB81C1253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C0E587-FC94-49AB-8442-3171E22353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5688" y="180000"/>
            <a:ext cx="5040312" cy="28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7997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62655B-5D21-4D6F-86F9-ED4E7D14DB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CE484-B326-4E56-8710-E4BB81C1253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0324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7AD16E-92E3-432C-93E2-31BCFAF9D9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CE484-B326-4E56-8710-E4BB81C1253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A5789B-46BF-4049-AA72-151927325B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4000" y="180000"/>
            <a:ext cx="5040000" cy="28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9D0B525-9E97-42CD-839A-E3E26B084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99" y="792000"/>
            <a:ext cx="5040000" cy="54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CFC068-0CC9-45F8-82AA-39A3C87C7C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44000" y="1872000"/>
            <a:ext cx="5040312" cy="360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8EF37E5-53D9-40FC-B955-0057E237E39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792000" y="792000"/>
            <a:ext cx="5400000" cy="520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62083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7146813-0D29-414E-8A18-B79D6D0431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CE484-B326-4E56-8710-E4BB81C1253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E67A12-EAF8-465E-8645-9104742DBD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92000" y="792000"/>
            <a:ext cx="5400000" cy="5202000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2AB69-0EA6-4DA3-B0B4-7C86166645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3999" y="180000"/>
            <a:ext cx="5038725" cy="28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769E21F-B265-4C26-9380-C8AE9B61C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99" y="792000"/>
            <a:ext cx="5040000" cy="54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32857E5-40D0-4367-AA8E-ECB0DD0C33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44000" y="1872000"/>
            <a:ext cx="5040312" cy="360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01662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5C5ED0-CF19-47CB-BD9D-C12EEAE4BC43}"/>
              </a:ext>
            </a:extLst>
          </p:cNvPr>
          <p:cNvSpPr/>
          <p:nvPr userDrawn="1"/>
        </p:nvSpPr>
        <p:spPr>
          <a:xfrm>
            <a:off x="0" y="792000"/>
            <a:ext cx="504000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7146813-0D29-414E-8A18-B79D6D0431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CE484-B326-4E56-8710-E4BB81C1253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E67A12-EAF8-465E-8645-9104742DBD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92000" y="792000"/>
            <a:ext cx="5400000" cy="5202000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2AB69-0EA6-4DA3-B0B4-7C86166645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3999" y="864000"/>
            <a:ext cx="3960000" cy="360000"/>
          </a:xfrm>
        </p:spPr>
        <p:txBody>
          <a:bodyPr t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i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800" i="1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800" i="1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800" i="1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8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769E21F-B265-4C26-9380-C8AE9B61C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99" y="2196000"/>
            <a:ext cx="5040000" cy="54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32857E5-40D0-4367-AA8E-ECB0DD0C33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44000" y="3276000"/>
            <a:ext cx="5040312" cy="2718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03894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E67A12-EAF8-465E-8645-9104742DBD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92000" y="792000"/>
            <a:ext cx="5400000" cy="520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769E21F-B265-4C26-9380-C8AE9B61CC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9569" y="1096792"/>
            <a:ext cx="4055583" cy="540000"/>
          </a:xfrm>
        </p:spPr>
        <p:txBody>
          <a:bodyPr/>
          <a:lstStyle>
            <a:lvl1pPr algn="ctr">
              <a:defRPr sz="18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32857E5-40D0-4367-AA8E-ECB0DD0C33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49569" y="2232000"/>
            <a:ext cx="4055583" cy="1800000"/>
          </a:xfrm>
        </p:spPr>
        <p:txBody>
          <a:bodyPr/>
          <a:lstStyle>
            <a:lvl1pPr marL="0" indent="0" algn="just">
              <a:lnSpc>
                <a:spcPct val="100000"/>
              </a:lnSpc>
              <a:spcBef>
                <a:spcPts val="0"/>
              </a:spcBef>
              <a:buNone/>
              <a:defRPr sz="1800" i="1"/>
            </a:lvl1pPr>
            <a:lvl2pPr marL="0" indent="0" algn="just">
              <a:lnSpc>
                <a:spcPct val="100000"/>
              </a:lnSpc>
              <a:spcBef>
                <a:spcPts val="0"/>
              </a:spcBef>
              <a:buNone/>
              <a:defRPr sz="1800" i="1"/>
            </a:lvl2pPr>
            <a:lvl3pPr marL="0" indent="0" algn="just">
              <a:lnSpc>
                <a:spcPct val="100000"/>
              </a:lnSpc>
              <a:spcBef>
                <a:spcPts val="0"/>
              </a:spcBef>
              <a:buNone/>
              <a:defRPr sz="1800" i="1"/>
            </a:lvl3pPr>
            <a:lvl4pPr marL="0" indent="0" algn="just">
              <a:lnSpc>
                <a:spcPct val="100000"/>
              </a:lnSpc>
              <a:spcBef>
                <a:spcPts val="0"/>
              </a:spcBef>
              <a:buNone/>
              <a:defRPr sz="1800" i="1"/>
            </a:lvl4pPr>
            <a:lvl5pPr marL="0" indent="0" algn="just">
              <a:lnSpc>
                <a:spcPct val="100000"/>
              </a:lnSpc>
              <a:spcBef>
                <a:spcPts val="0"/>
              </a:spcBef>
              <a:buNone/>
              <a:defRPr sz="1800" i="1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BBDB47-9B7D-4F59-813F-CCECFB04D5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68563" y="4452938"/>
            <a:ext cx="3136900" cy="447675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4C76A7-C469-410E-9004-5D5404ED74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99" y="792000"/>
            <a:ext cx="504000" cy="4926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4FCB74-6D90-485A-A543-917EE7D4FD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98576" y="1431687"/>
            <a:ext cx="504000" cy="49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739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32857E5-40D0-4367-AA8E-ECB0DD0C33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73313" y="2232000"/>
            <a:ext cx="4055583" cy="1800000"/>
          </a:xfrm>
        </p:spPr>
        <p:txBody>
          <a:bodyPr/>
          <a:lstStyle>
            <a:lvl1pPr marL="0" indent="0" algn="just">
              <a:lnSpc>
                <a:spcPct val="100000"/>
              </a:lnSpc>
              <a:spcBef>
                <a:spcPts val="0"/>
              </a:spcBef>
              <a:buNone/>
              <a:defRPr sz="1800" i="1"/>
            </a:lvl1pPr>
            <a:lvl2pPr marL="0" indent="0" algn="just">
              <a:lnSpc>
                <a:spcPct val="100000"/>
              </a:lnSpc>
              <a:spcBef>
                <a:spcPts val="0"/>
              </a:spcBef>
              <a:buNone/>
              <a:defRPr sz="1800" i="1"/>
            </a:lvl2pPr>
            <a:lvl3pPr marL="0" indent="0" algn="just">
              <a:lnSpc>
                <a:spcPct val="100000"/>
              </a:lnSpc>
              <a:spcBef>
                <a:spcPts val="0"/>
              </a:spcBef>
              <a:buNone/>
              <a:defRPr sz="1800" i="1"/>
            </a:lvl3pPr>
            <a:lvl4pPr marL="0" indent="0" algn="just">
              <a:lnSpc>
                <a:spcPct val="100000"/>
              </a:lnSpc>
              <a:spcBef>
                <a:spcPts val="0"/>
              </a:spcBef>
              <a:buNone/>
              <a:defRPr sz="1800" i="1"/>
            </a:lvl4pPr>
            <a:lvl5pPr marL="0" indent="0" algn="just">
              <a:lnSpc>
                <a:spcPct val="100000"/>
              </a:lnSpc>
              <a:spcBef>
                <a:spcPts val="0"/>
              </a:spcBef>
              <a:buNone/>
              <a:defRPr sz="1800" i="1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BBDB47-9B7D-4F59-813F-CCECFB04D5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91996" y="4452938"/>
            <a:ext cx="3136900" cy="447675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4C76A7-C469-410E-9004-5D5404ED74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743" y="792000"/>
            <a:ext cx="504000" cy="4926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4FCB74-6D90-485A-A543-917EE7D4FD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122320" y="1431687"/>
            <a:ext cx="504000" cy="49267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8CA9BDD9-6B98-44B9-B2CB-9AD76FD18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1743" y="792000"/>
            <a:ext cx="4057153" cy="1132362"/>
          </a:xfrm>
        </p:spPr>
        <p:txBody>
          <a:bodyPr/>
          <a:lstStyle>
            <a:lvl1pPr algn="ctr">
              <a:defRPr sz="18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63652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142A2E4-ABBE-481A-AE7C-E3636A96E6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ACA481-AF33-4C1C-8B34-2254364572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0" y="6229350"/>
            <a:ext cx="12382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012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508AF-1852-4B07-96D2-964F8DF73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67799-DF5B-44FF-9122-031079420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999" y="1872000"/>
            <a:ext cx="10080000" cy="360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FCA4DB-C31F-4D61-9E72-0A6BF80363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2CE484-B326-4E56-8710-E4BB81C1253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4319B1-C833-4FD1-AF3E-353C287FEE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55688" y="182562"/>
            <a:ext cx="5040312" cy="28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99530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880C99-3BF6-4E9C-A711-52D3A35FA1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7008DF-47FE-4323-9B12-1B1FDF8911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0" y="6229350"/>
            <a:ext cx="12382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06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0335AA7-C091-40EB-94E0-A3A48A20B917}"/>
              </a:ext>
            </a:extLst>
          </p:cNvPr>
          <p:cNvSpPr/>
          <p:nvPr userDrawn="1"/>
        </p:nvSpPr>
        <p:spPr>
          <a:xfrm>
            <a:off x="0" y="3148304"/>
            <a:ext cx="4489923" cy="4020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en-GB" sz="2800" kern="0" noProof="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care.grow.passion</a:t>
            </a:r>
            <a:r>
              <a:rPr lang="en-GB" sz="2800" kern="0" noProof="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1BA989-5138-4906-B4A7-96E44CD4D4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451" y="2853604"/>
            <a:ext cx="2807218" cy="90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775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9DF31-DB45-4123-ACB8-DE2DC134B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46D9F0-ED43-4B97-B3EC-9A59133F7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CEC314-0495-44E6-B19E-6C2EB65C22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CE484-B326-4E56-8710-E4BB81C1253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55359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491C60-DFA1-4E03-B654-28FEBB96D7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F58169-4607-4873-A36A-11BDEA3168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758B6C-28EE-4C0B-9C32-64DDFD7BD5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CE484-B326-4E56-8710-E4BB81C1253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97767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9F68652-3DB6-4EC5-865A-DDA0A592C2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Xylos Logo">
            <a:extLst>
              <a:ext uri="{FF2B5EF4-FFF2-40B4-BE49-F238E27FC236}">
                <a16:creationId xmlns:a16="http://schemas.microsoft.com/office/drawing/2014/main" id="{12D7DD5D-D9AD-4CD5-8172-EAD060755E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53750" y="6229350"/>
            <a:ext cx="1238250" cy="628650"/>
          </a:xfrm>
          <a:prstGeom prst="rect">
            <a:avLst/>
          </a:prstGeom>
        </p:spPr>
      </p:pic>
      <p:sp>
        <p:nvSpPr>
          <p:cNvPr id="4" name="Rectangle">
            <a:extLst>
              <a:ext uri="{FF2B5EF4-FFF2-40B4-BE49-F238E27FC236}">
                <a16:creationId xmlns:a16="http://schemas.microsoft.com/office/drawing/2014/main" id="{0A759FAE-B460-4393-9AA8-80560A985C82}"/>
              </a:ext>
            </a:extLst>
          </p:cNvPr>
          <p:cNvSpPr/>
          <p:nvPr userDrawn="1"/>
        </p:nvSpPr>
        <p:spPr>
          <a:xfrm>
            <a:off x="1055688" y="0"/>
            <a:ext cx="5400000" cy="51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68B99D16-18BD-444C-96B7-1380C2B03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040982"/>
            <a:ext cx="4608000" cy="360000"/>
          </a:xfrm>
        </p:spPr>
        <p:txBody>
          <a:bodyPr/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F297215F-ABF5-4F6B-B20D-168AC52E96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4608000" cy="720000"/>
          </a:xfrm>
        </p:spPr>
        <p:txBody>
          <a:bodyPr anchor="t"/>
          <a:lstStyle>
            <a:lvl1pPr algn="r"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40BB389D-1ED3-4B80-B467-4C3D3EB071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892000" y="3214236"/>
            <a:ext cx="3240000" cy="162000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nl-BE" dirty="0"/>
              <a:t>Click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add</a:t>
            </a:r>
            <a:r>
              <a:rPr lang="nl-BE" dirty="0"/>
              <a:t> Client or Partner logo </a:t>
            </a:r>
            <a:endParaRPr lang="en-GB" dirty="0"/>
          </a:p>
        </p:txBody>
      </p:sp>
      <p:sp>
        <p:nvSpPr>
          <p:cNvPr id="12" name="Date Placeholder">
            <a:extLst>
              <a:ext uri="{FF2B5EF4-FFF2-40B4-BE49-F238E27FC236}">
                <a16:creationId xmlns:a16="http://schemas.microsoft.com/office/drawing/2014/main" id="{48BEF85F-FC62-41F3-B5AB-463898A1B0C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388800" y="378619"/>
            <a:ext cx="2743200" cy="365125"/>
          </a:xfrm>
        </p:spPr>
        <p:txBody>
          <a:bodyPr/>
          <a:lstStyle/>
          <a:p>
            <a:fld id="{019A0800-B927-4934-A141-094B2AFB72F3}" type="datetime1">
              <a:rPr lang="en-US" smtClean="0"/>
              <a:t>10/31/2018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3489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BF3D963-29AA-46F7-B9D7-577D8CEC66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Xylos Logo">
            <a:extLst>
              <a:ext uri="{FF2B5EF4-FFF2-40B4-BE49-F238E27FC236}">
                <a16:creationId xmlns:a16="http://schemas.microsoft.com/office/drawing/2014/main" id="{12D7DD5D-D9AD-4CD5-8172-EAD060755E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53750" y="6229350"/>
            <a:ext cx="1238250" cy="628650"/>
          </a:xfrm>
          <a:prstGeom prst="rect">
            <a:avLst/>
          </a:prstGeom>
        </p:spPr>
      </p:pic>
      <p:sp>
        <p:nvSpPr>
          <p:cNvPr id="4" name="Rectangle">
            <a:extLst>
              <a:ext uri="{FF2B5EF4-FFF2-40B4-BE49-F238E27FC236}">
                <a16:creationId xmlns:a16="http://schemas.microsoft.com/office/drawing/2014/main" id="{0A759FAE-B460-4393-9AA8-80560A985C82}"/>
              </a:ext>
            </a:extLst>
          </p:cNvPr>
          <p:cNvSpPr/>
          <p:nvPr userDrawn="1"/>
        </p:nvSpPr>
        <p:spPr>
          <a:xfrm>
            <a:off x="1055688" y="0"/>
            <a:ext cx="5400000" cy="51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68B99D16-18BD-444C-96B7-1380C2B03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040982"/>
            <a:ext cx="4608000" cy="360000"/>
          </a:xfrm>
        </p:spPr>
        <p:txBody>
          <a:bodyPr/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F297215F-ABF5-4F6B-B20D-168AC52E96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4608000" cy="720000"/>
          </a:xfrm>
        </p:spPr>
        <p:txBody>
          <a:bodyPr anchor="t"/>
          <a:lstStyle>
            <a:lvl1pPr algn="r"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40BB389D-1ED3-4B80-B467-4C3D3EB071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892000" y="3214236"/>
            <a:ext cx="3240000" cy="162000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nl-BE" dirty="0"/>
              <a:t>Click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add</a:t>
            </a:r>
            <a:r>
              <a:rPr lang="nl-BE" dirty="0"/>
              <a:t> Client or Partner logo </a:t>
            </a:r>
            <a:endParaRPr lang="en-GB" dirty="0"/>
          </a:p>
        </p:txBody>
      </p:sp>
      <p:sp>
        <p:nvSpPr>
          <p:cNvPr id="12" name="Date Placeholder">
            <a:extLst>
              <a:ext uri="{FF2B5EF4-FFF2-40B4-BE49-F238E27FC236}">
                <a16:creationId xmlns:a16="http://schemas.microsoft.com/office/drawing/2014/main" id="{48BEF85F-FC62-41F3-B5AB-463898A1B0C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388800" y="378619"/>
            <a:ext cx="2743200" cy="365125"/>
          </a:xfrm>
        </p:spPr>
        <p:txBody>
          <a:bodyPr/>
          <a:lstStyle/>
          <a:p>
            <a:fld id="{A1EE421B-DFC1-48E3-9C7E-7B4F8A39C57C}" type="datetime1">
              <a:rPr lang="en-US" smtClean="0"/>
              <a:t>10/31/2018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59998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C59D18C-C909-427C-8D27-176543DDB3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6561445" cy="691515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93B13-3A1A-4535-8067-A95E6F0B8995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133200" y="187837"/>
            <a:ext cx="2736000" cy="360000"/>
          </a:xfrm>
        </p:spPr>
        <p:txBody>
          <a:bodyPr/>
          <a:lstStyle/>
          <a:p>
            <a:fld id="{FA992B0E-4411-4C8A-B8A4-E48ACA1AB347}" type="datetime1">
              <a:rPr lang="en-US" smtClean="0"/>
              <a:t>10/31/2018</a:t>
            </a:fld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B1F192-0A5C-4E1B-87AC-11F6A3FF24FE}"/>
              </a:ext>
            </a:extLst>
          </p:cNvPr>
          <p:cNvSpPr txBox="1"/>
          <p:nvPr userDrawn="1"/>
        </p:nvSpPr>
        <p:spPr>
          <a:xfrm>
            <a:off x="4688809" y="617788"/>
            <a:ext cx="1697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AGENDA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82453E40-4C2B-4D9D-88BA-BB7628A03E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46875" y="1298995"/>
            <a:ext cx="4860000" cy="43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92EA0F34-39FF-41EE-9694-F3024AB08C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46875" y="2198775"/>
            <a:ext cx="4860000" cy="43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A89A2FE-CA4C-4346-9369-FE78AFA0D83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46875" y="3098555"/>
            <a:ext cx="4860000" cy="43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E91813A-0AA5-4C10-901A-A2453F3581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46875" y="3998335"/>
            <a:ext cx="4860000" cy="43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087AD56C-EC2D-462D-98EE-53D2E2BF32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875" y="4898115"/>
            <a:ext cx="4860000" cy="43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884CE1B-5E18-49E8-AC7D-685EC4F27F3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875" y="5797896"/>
            <a:ext cx="4860000" cy="43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1DF8AB-0641-4DF4-8F21-89B7658B5F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53750" y="6229350"/>
            <a:ext cx="1238250" cy="6286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3B7E9F-A19E-4FF6-A927-820D2E9084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780" y="1301114"/>
            <a:ext cx="503999" cy="4298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4B1C52-3865-4CA4-9ECD-F761CA62078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780" y="2200894"/>
            <a:ext cx="503999" cy="4298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EF2C88-DAD5-4926-B914-9FA6C1E3D21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780" y="3100674"/>
            <a:ext cx="503999" cy="4298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6B6CEC8-0CB5-4749-8CC5-B2A18F19A67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780" y="4000454"/>
            <a:ext cx="503999" cy="4298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D14BF68-5C03-4D26-ABD0-C2188952126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780" y="4900234"/>
            <a:ext cx="503999" cy="4298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F544680-F6DF-486A-ABF5-3EB66E61695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780" y="5800015"/>
            <a:ext cx="503999" cy="42988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94DCA33-F1AA-40B6-A4BC-42DB860A7D3E}"/>
              </a:ext>
            </a:extLst>
          </p:cNvPr>
          <p:cNvSpPr/>
          <p:nvPr userDrawn="1"/>
        </p:nvSpPr>
        <p:spPr>
          <a:xfrm>
            <a:off x="12343465" y="7838"/>
            <a:ext cx="1484501" cy="9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nl-BE" sz="1000" dirty="0">
                <a:solidFill>
                  <a:sysClr val="windowText" lastClr="000000"/>
                </a:solidFill>
              </a:rPr>
              <a:t>For agenda items </a:t>
            </a:r>
            <a:r>
              <a:rPr lang="nl-BE" sz="1000" dirty="0" err="1">
                <a:solidFill>
                  <a:sysClr val="windowText" lastClr="000000"/>
                </a:solidFill>
              </a:rPr>
              <a:t>numbers</a:t>
            </a:r>
            <a:r>
              <a:rPr lang="nl-BE" sz="1000" dirty="0">
                <a:solidFill>
                  <a:sysClr val="windowText" lastClr="000000"/>
                </a:solidFill>
              </a:rPr>
              <a:t> (max 6): copy paste </a:t>
            </a:r>
            <a:r>
              <a:rPr lang="nl-BE" sz="1000" dirty="0" err="1">
                <a:solidFill>
                  <a:sysClr val="windowText" lastClr="000000"/>
                </a:solidFill>
              </a:rPr>
              <a:t>white</a:t>
            </a:r>
            <a:r>
              <a:rPr lang="nl-BE" sz="1000" dirty="0">
                <a:solidFill>
                  <a:sysClr val="windowText" lastClr="000000"/>
                </a:solidFill>
              </a:rPr>
              <a:t> </a:t>
            </a:r>
            <a:r>
              <a:rPr lang="nl-BE" sz="1000" dirty="0" err="1">
                <a:solidFill>
                  <a:sysClr val="windowText" lastClr="000000"/>
                </a:solidFill>
              </a:rPr>
              <a:t>nbrs</a:t>
            </a:r>
            <a:r>
              <a:rPr lang="nl-BE" sz="1000" dirty="0">
                <a:solidFill>
                  <a:sysClr val="windowText" lastClr="000000"/>
                </a:solidFill>
              </a:rPr>
              <a:t> </a:t>
            </a:r>
            <a:r>
              <a:rPr lang="nl-BE" sz="1000" dirty="0" err="1">
                <a:solidFill>
                  <a:sysClr val="windowText" lastClr="000000"/>
                </a:solidFill>
              </a:rPr>
              <a:t>from</a:t>
            </a:r>
            <a:r>
              <a:rPr lang="nl-BE" sz="1000" dirty="0">
                <a:solidFill>
                  <a:sysClr val="windowText" lastClr="000000"/>
                </a:solidFill>
              </a:rPr>
              <a:t> Slide Master: click </a:t>
            </a:r>
          </a:p>
          <a:p>
            <a:pPr algn="l"/>
            <a:r>
              <a:rPr lang="nl-BE" sz="1000" dirty="0">
                <a:solidFill>
                  <a:sysClr val="windowText" lastClr="000000"/>
                </a:solidFill>
              </a:rPr>
              <a:t>View </a:t>
            </a:r>
            <a:r>
              <a:rPr lang="nl-BE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</a:t>
            </a:r>
            <a:r>
              <a:rPr lang="nl-BE" sz="1000" dirty="0">
                <a:solidFill>
                  <a:sysClr val="windowText" lastClr="000000"/>
                </a:solidFill>
              </a:rPr>
              <a:t> Slide Master </a:t>
            </a:r>
            <a:endParaRPr lang="en-GB" sz="1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8729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DD12211-6DC4-4DA9-852A-4E71528324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754"/>
            <a:ext cx="6561445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93B13-3A1A-4535-8067-A95E6F0B899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9766599-7913-41A1-A64F-948C2840D152}" type="datetime1">
              <a:rPr lang="en-US" smtClean="0"/>
              <a:t>10/31/2018</a:t>
            </a:fld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B1F192-0A5C-4E1B-87AC-11F6A3FF24FE}"/>
              </a:ext>
            </a:extLst>
          </p:cNvPr>
          <p:cNvSpPr txBox="1"/>
          <p:nvPr userDrawn="1"/>
        </p:nvSpPr>
        <p:spPr>
          <a:xfrm>
            <a:off x="4688809" y="617788"/>
            <a:ext cx="1697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AGENDA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82453E40-4C2B-4D9D-88BA-BB7628A03E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46875" y="1298995"/>
            <a:ext cx="4860000" cy="43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92EA0F34-39FF-41EE-9694-F3024AB08C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46875" y="2198775"/>
            <a:ext cx="4860000" cy="43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A89A2FE-CA4C-4346-9369-FE78AFA0D83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46875" y="3098555"/>
            <a:ext cx="4860000" cy="43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E91813A-0AA5-4C10-901A-A2453F3581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46875" y="3998335"/>
            <a:ext cx="4860000" cy="43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087AD56C-EC2D-462D-98EE-53D2E2BF32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875" y="4898115"/>
            <a:ext cx="4860000" cy="43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884CE1B-5E18-49E8-AC7D-685EC4F27F3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875" y="5797896"/>
            <a:ext cx="4860000" cy="43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267DFA-4AC9-4C3D-A963-F855ECB4BA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53750" y="6229350"/>
            <a:ext cx="1238250" cy="6286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E0C6E1-B435-429C-960D-83CFA3C8F0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780" y="1301114"/>
            <a:ext cx="503999" cy="4298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6985E1-456E-4E74-B266-2C18FB5CF56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780" y="2200894"/>
            <a:ext cx="503999" cy="4298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FC647A-E783-45FC-8899-60C778ADA55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780" y="3100674"/>
            <a:ext cx="503999" cy="4298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F87E34-6219-4A4A-B877-1678FE00F07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780" y="4000454"/>
            <a:ext cx="503999" cy="4298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284F56C-5F21-47B5-964F-8B89ED92931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780" y="4900234"/>
            <a:ext cx="503999" cy="4298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242D372-5F03-4769-B20E-D97B1007680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780" y="5800015"/>
            <a:ext cx="503999" cy="42988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F305186-CE5A-4D23-A8E2-1FA1F9328301}"/>
              </a:ext>
            </a:extLst>
          </p:cNvPr>
          <p:cNvSpPr/>
          <p:nvPr userDrawn="1"/>
        </p:nvSpPr>
        <p:spPr>
          <a:xfrm>
            <a:off x="12343465" y="7838"/>
            <a:ext cx="1484501" cy="9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nl-BE" sz="1000" dirty="0">
                <a:solidFill>
                  <a:sysClr val="windowText" lastClr="000000"/>
                </a:solidFill>
              </a:rPr>
              <a:t>For agenda items </a:t>
            </a:r>
            <a:r>
              <a:rPr lang="nl-BE" sz="1000" dirty="0" err="1">
                <a:solidFill>
                  <a:sysClr val="windowText" lastClr="000000"/>
                </a:solidFill>
              </a:rPr>
              <a:t>numbers</a:t>
            </a:r>
            <a:r>
              <a:rPr lang="nl-BE" sz="1000" dirty="0">
                <a:solidFill>
                  <a:sysClr val="windowText" lastClr="000000"/>
                </a:solidFill>
              </a:rPr>
              <a:t> (max 6): copy paste </a:t>
            </a:r>
            <a:r>
              <a:rPr lang="nl-BE" sz="1000" dirty="0" err="1">
                <a:solidFill>
                  <a:sysClr val="windowText" lastClr="000000"/>
                </a:solidFill>
              </a:rPr>
              <a:t>white</a:t>
            </a:r>
            <a:r>
              <a:rPr lang="nl-BE" sz="1000" dirty="0">
                <a:solidFill>
                  <a:sysClr val="windowText" lastClr="000000"/>
                </a:solidFill>
              </a:rPr>
              <a:t> </a:t>
            </a:r>
            <a:r>
              <a:rPr lang="nl-BE" sz="1000" dirty="0" err="1">
                <a:solidFill>
                  <a:sysClr val="windowText" lastClr="000000"/>
                </a:solidFill>
              </a:rPr>
              <a:t>nbrs</a:t>
            </a:r>
            <a:r>
              <a:rPr lang="nl-BE" sz="1000" dirty="0">
                <a:solidFill>
                  <a:sysClr val="windowText" lastClr="000000"/>
                </a:solidFill>
              </a:rPr>
              <a:t> </a:t>
            </a:r>
            <a:r>
              <a:rPr lang="nl-BE" sz="1000" dirty="0" err="1">
                <a:solidFill>
                  <a:sysClr val="windowText" lastClr="000000"/>
                </a:solidFill>
              </a:rPr>
              <a:t>from</a:t>
            </a:r>
            <a:r>
              <a:rPr lang="nl-BE" sz="1000" dirty="0">
                <a:solidFill>
                  <a:sysClr val="windowText" lastClr="000000"/>
                </a:solidFill>
              </a:rPr>
              <a:t> Slide Master: click </a:t>
            </a:r>
          </a:p>
          <a:p>
            <a:pPr algn="l"/>
            <a:r>
              <a:rPr lang="nl-BE" sz="1000" dirty="0">
                <a:solidFill>
                  <a:sysClr val="windowText" lastClr="000000"/>
                </a:solidFill>
              </a:rPr>
              <a:t>View </a:t>
            </a:r>
            <a:r>
              <a:rPr lang="nl-BE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</a:t>
            </a:r>
            <a:r>
              <a:rPr lang="nl-BE" sz="1000" dirty="0">
                <a:solidFill>
                  <a:sysClr val="windowText" lastClr="000000"/>
                </a:solidFill>
              </a:rPr>
              <a:t> Slide Master </a:t>
            </a:r>
            <a:endParaRPr lang="en-GB" sz="1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6730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ner pictur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957A90A-6552-4054-8FBE-EE99B19794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2625595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97FCA86-0F23-4E3F-BB93-48CDCF6F9A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3999" y="180000"/>
            <a:ext cx="5040000" cy="28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088ADE-51BE-4126-9950-86BD427CB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99" y="792000"/>
            <a:ext cx="3240000" cy="10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842D5-A4CB-4BFF-87E5-23BE50C5AF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4000" y="3321050"/>
            <a:ext cx="4860000" cy="2160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3B5C1B-4B7A-4DA7-B7E2-1AEF80B85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3999" y="3321050"/>
            <a:ext cx="4860000" cy="2160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1EE47-8DE8-4217-9A61-E3B7E07B83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2CE484-B326-4E56-8710-E4BB81C12531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25EFA1-93FF-46EC-9F47-7A35547735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53750" y="6229350"/>
            <a:ext cx="12382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918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092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and Content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F3F544B-24A7-49BB-9279-ADAC7DED5B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9BD1744-7FF6-4DC3-A015-1DEC98018CEF}"/>
              </a:ext>
            </a:extLst>
          </p:cNvPr>
          <p:cNvSpPr/>
          <p:nvPr userDrawn="1"/>
        </p:nvSpPr>
        <p:spPr>
          <a:xfrm>
            <a:off x="0" y="824700"/>
            <a:ext cx="5400000" cy="518723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A71855D-9996-4E98-A0CF-2737DC3F75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56030" y="180000"/>
            <a:ext cx="5040000" cy="288000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5508AF-1852-4B07-96D2-964F8DF73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00" y="1295207"/>
            <a:ext cx="4500000" cy="540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67799-DF5B-44FF-9122-031079420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000" y="2411268"/>
            <a:ext cx="4500000" cy="307037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FCA4DB-C31F-4D61-9E72-0A6BF80363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2CE484-B326-4E56-8710-E4BB81C12531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574045-B466-430A-BD37-34C5E203BE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0" y="6229350"/>
            <a:ext cx="12382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746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ACFC279-FC66-4D51-994F-1B3003763D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2" b="-194"/>
          <a:stretch/>
        </p:blipFill>
        <p:spPr>
          <a:xfrm>
            <a:off x="-1" y="-32850"/>
            <a:ext cx="6561445" cy="694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93B13-3A1A-4535-8067-A95E6F0B8995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132912" y="187838"/>
            <a:ext cx="2736000" cy="360000"/>
          </a:xfrm>
        </p:spPr>
        <p:txBody>
          <a:bodyPr rIns="0"/>
          <a:lstStyle/>
          <a:p>
            <a:fld id="{6EFB6E76-85A8-4716-A1CC-E55A250E10A3}" type="datetime1">
              <a:rPr lang="en-US" smtClean="0"/>
              <a:t>10/31/2018</a:t>
            </a:fld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B1F192-0A5C-4E1B-87AC-11F6A3FF24FE}"/>
              </a:ext>
            </a:extLst>
          </p:cNvPr>
          <p:cNvSpPr txBox="1"/>
          <p:nvPr userDrawn="1"/>
        </p:nvSpPr>
        <p:spPr>
          <a:xfrm>
            <a:off x="4688809" y="617788"/>
            <a:ext cx="1697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AGENDA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82453E40-4C2B-4D9D-88BA-BB7628A03E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46875" y="1298995"/>
            <a:ext cx="4860000" cy="43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92EA0F34-39FF-41EE-9694-F3024AB08C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46875" y="2198775"/>
            <a:ext cx="4860000" cy="43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A89A2FE-CA4C-4346-9369-FE78AFA0D83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46875" y="3098555"/>
            <a:ext cx="4860000" cy="43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E91813A-0AA5-4C10-901A-A2453F3581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46875" y="3998335"/>
            <a:ext cx="4860000" cy="43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087AD56C-EC2D-462D-98EE-53D2E2BF32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875" y="4898115"/>
            <a:ext cx="4860000" cy="43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884CE1B-5E18-49E8-AC7D-685EC4F27F3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875" y="5797896"/>
            <a:ext cx="4860000" cy="43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DD66F4-3CCD-4475-8F59-749F2074D9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780" y="1301114"/>
            <a:ext cx="503999" cy="4298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80BB8E-A6BC-411B-89D8-5B5FF9C4B70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780" y="2200894"/>
            <a:ext cx="503999" cy="4298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D9CB22-CFAA-4537-A184-C883A9C7E89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780" y="3100674"/>
            <a:ext cx="503999" cy="4298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E4236A-BB7C-418B-9DCD-35BAA38F986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780" y="4000454"/>
            <a:ext cx="503999" cy="4298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E88F8C-20E1-4B7F-BA94-AEFDAA6FBF3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780" y="4900234"/>
            <a:ext cx="503999" cy="4298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7BF973-3746-4396-BF59-6E1E857A054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780" y="5800015"/>
            <a:ext cx="503999" cy="4298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3CED06-1E7F-47B2-9B19-911C91050680}"/>
              </a:ext>
            </a:extLst>
          </p:cNvPr>
          <p:cNvSpPr/>
          <p:nvPr userDrawn="1"/>
        </p:nvSpPr>
        <p:spPr>
          <a:xfrm>
            <a:off x="12343465" y="7838"/>
            <a:ext cx="1484501" cy="9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nl-BE" sz="1000" dirty="0">
                <a:solidFill>
                  <a:sysClr val="windowText" lastClr="000000"/>
                </a:solidFill>
              </a:rPr>
              <a:t>For agenda items </a:t>
            </a:r>
            <a:r>
              <a:rPr lang="nl-BE" sz="1000" dirty="0" err="1">
                <a:solidFill>
                  <a:sysClr val="windowText" lastClr="000000"/>
                </a:solidFill>
              </a:rPr>
              <a:t>numbers</a:t>
            </a:r>
            <a:r>
              <a:rPr lang="nl-BE" sz="1000" dirty="0">
                <a:solidFill>
                  <a:sysClr val="windowText" lastClr="000000"/>
                </a:solidFill>
              </a:rPr>
              <a:t> (max 6): copy paste </a:t>
            </a:r>
            <a:r>
              <a:rPr lang="nl-BE" sz="1000" dirty="0" err="1">
                <a:solidFill>
                  <a:sysClr val="windowText" lastClr="000000"/>
                </a:solidFill>
              </a:rPr>
              <a:t>white</a:t>
            </a:r>
            <a:r>
              <a:rPr lang="nl-BE" sz="1000" dirty="0">
                <a:solidFill>
                  <a:sysClr val="windowText" lastClr="000000"/>
                </a:solidFill>
              </a:rPr>
              <a:t> </a:t>
            </a:r>
            <a:r>
              <a:rPr lang="nl-BE" sz="1000" dirty="0" err="1">
                <a:solidFill>
                  <a:sysClr val="windowText" lastClr="000000"/>
                </a:solidFill>
              </a:rPr>
              <a:t>nbrs</a:t>
            </a:r>
            <a:r>
              <a:rPr lang="nl-BE" sz="1000" dirty="0">
                <a:solidFill>
                  <a:sysClr val="windowText" lastClr="000000"/>
                </a:solidFill>
              </a:rPr>
              <a:t> </a:t>
            </a:r>
            <a:r>
              <a:rPr lang="nl-BE" sz="1000" dirty="0" err="1">
                <a:solidFill>
                  <a:sysClr val="windowText" lastClr="000000"/>
                </a:solidFill>
              </a:rPr>
              <a:t>from</a:t>
            </a:r>
            <a:r>
              <a:rPr lang="nl-BE" sz="1000" dirty="0">
                <a:solidFill>
                  <a:sysClr val="windowText" lastClr="000000"/>
                </a:solidFill>
              </a:rPr>
              <a:t> Slide Master: click </a:t>
            </a:r>
          </a:p>
          <a:p>
            <a:pPr algn="l"/>
            <a:r>
              <a:rPr lang="nl-BE" sz="1000" dirty="0">
                <a:solidFill>
                  <a:sysClr val="windowText" lastClr="000000"/>
                </a:solidFill>
              </a:rPr>
              <a:t>View </a:t>
            </a:r>
            <a:r>
              <a:rPr lang="nl-BE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</a:t>
            </a:r>
            <a:r>
              <a:rPr lang="nl-BE" sz="1000" dirty="0">
                <a:solidFill>
                  <a:sysClr val="windowText" lastClr="000000"/>
                </a:solidFill>
              </a:rPr>
              <a:t> Slide Master </a:t>
            </a:r>
            <a:endParaRPr lang="en-GB" sz="1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9238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and Content lef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01EE34-E546-4870-9035-28545BC470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9BD1744-7FF6-4DC3-A015-1DEC98018CEF}"/>
              </a:ext>
            </a:extLst>
          </p:cNvPr>
          <p:cNvSpPr/>
          <p:nvPr userDrawn="1"/>
        </p:nvSpPr>
        <p:spPr>
          <a:xfrm>
            <a:off x="0" y="824700"/>
            <a:ext cx="5400000" cy="518723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A71855D-9996-4E98-A0CF-2737DC3F75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56030" y="180000"/>
            <a:ext cx="5040000" cy="288000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5508AF-1852-4B07-96D2-964F8DF73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00" y="1295207"/>
            <a:ext cx="4500000" cy="540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67799-DF5B-44FF-9122-031079420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000" y="2411268"/>
            <a:ext cx="4500000" cy="307037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FCA4DB-C31F-4D61-9E72-0A6BF80363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2CE484-B326-4E56-8710-E4BB81C12531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574045-B466-430A-BD37-34C5E203BE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0" y="6229350"/>
            <a:ext cx="12382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178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7146813-0D29-414E-8A18-B79D6D0431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CE484-B326-4E56-8710-E4BB81C1253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2AB69-0EA6-4DA3-B0B4-7C86166645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3999" y="180000"/>
            <a:ext cx="5038725" cy="3159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769E21F-B265-4C26-9380-C8AE9B61C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99" y="792000"/>
            <a:ext cx="5040000" cy="540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32857E5-40D0-4367-AA8E-ECB0DD0C33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44000" y="1872000"/>
            <a:ext cx="5040312" cy="3600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BCE02F-436D-4158-82F0-4967FA4A98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2000" y="792000"/>
            <a:ext cx="5400000" cy="52034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7B433D-6077-4EEF-B025-CC994081E8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53750" y="6229350"/>
            <a:ext cx="12382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521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C1CFF-ACD4-4BCC-A71F-77C7B3825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88" y="1709738"/>
            <a:ext cx="10080625" cy="2880000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B2C87-966C-4CA7-AD56-BBA9FF31C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5688" y="4607751"/>
            <a:ext cx="10080625" cy="1440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958475-203C-4DEE-B1DA-C00E75BE0B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53750" y="6229350"/>
            <a:ext cx="12382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33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ner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31435B9-D0C9-45A9-AF1D-9D73F10A5F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12192000" cy="2628000"/>
          </a:xfrm>
          <a:solidFill>
            <a:schemeClr val="tx1"/>
          </a:solidFill>
          <a:ln>
            <a:noFill/>
          </a:ln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DCC53DF-5347-489E-AB20-7F260328C5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3999" y="180000"/>
            <a:ext cx="5040000" cy="28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088ADE-51BE-4126-9950-86BD427CB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99" y="792000"/>
            <a:ext cx="10080000" cy="54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842D5-A4CB-4BFF-87E5-23BE50C5AF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4000" y="3321050"/>
            <a:ext cx="4860000" cy="216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3B5C1B-4B7A-4DA7-B7E2-1AEF80B85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3999" y="3321050"/>
            <a:ext cx="4860000" cy="216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1EE47-8DE8-4217-9A61-E3B7E07B83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2CE484-B326-4E56-8710-E4BB81C1253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8017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9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ner pictur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4559964-756F-45A1-8E43-14F9E4392C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2625594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97FCA86-0F23-4E3F-BB93-48CDCF6F9A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3999" y="180000"/>
            <a:ext cx="5040000" cy="28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842D5-A4CB-4BFF-87E5-23BE50C5AF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4000" y="3321050"/>
            <a:ext cx="4860000" cy="216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3B5C1B-4B7A-4DA7-B7E2-1AEF80B85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3999" y="3321050"/>
            <a:ext cx="4860000" cy="216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1EE47-8DE8-4217-9A61-E3B7E07B83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2CE484-B326-4E56-8710-E4BB81C1253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F216E0F-A162-471F-B34A-68163D8CB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99" y="792000"/>
            <a:ext cx="3240000" cy="10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70632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09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ylos Banner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AF3B529-E729-4AD1-8DDB-7EBF63A836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2625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088ADE-51BE-4126-9950-86BD427CB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2533"/>
            <a:ext cx="4932000" cy="957355"/>
          </a:xfrm>
          <a:solidFill>
            <a:schemeClr val="tx1"/>
          </a:solidFill>
        </p:spPr>
        <p:txBody>
          <a:bodyPr tIns="90000" bIns="90000" anchor="b">
            <a:spAutoFit/>
          </a:bodyPr>
          <a:lstStyle>
            <a:lvl1pPr marL="990600" indent="0"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842D5-A4CB-4BFF-87E5-23BE50C5AF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4000" y="3321050"/>
            <a:ext cx="4860000" cy="216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3B5C1B-4B7A-4DA7-B7E2-1AEF80B85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3999" y="3321050"/>
            <a:ext cx="4860000" cy="216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1EE47-8DE8-4217-9A61-E3B7E07B83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2CE484-B326-4E56-8710-E4BB81C1253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94163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092">
          <p15:clr>
            <a:srgbClr val="FBAE40"/>
          </p15:clr>
        </p15:guide>
        <p15:guide id="2" orient="horz" pos="73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E916A0-FA0D-43C5-A649-DC0DA7080B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9BD1744-7FF6-4DC3-A015-1DEC98018CEF}"/>
              </a:ext>
            </a:extLst>
          </p:cNvPr>
          <p:cNvSpPr/>
          <p:nvPr userDrawn="1"/>
        </p:nvSpPr>
        <p:spPr>
          <a:xfrm>
            <a:off x="0" y="824700"/>
            <a:ext cx="12192000" cy="518723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A71855D-9996-4E98-A0CF-2737DC3F75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56030" y="180000"/>
            <a:ext cx="5040000" cy="288000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5508AF-1852-4B07-96D2-964F8DF73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99" y="1295207"/>
            <a:ext cx="10080000" cy="54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67799-DF5B-44FF-9122-031079420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999" y="2411268"/>
            <a:ext cx="10080000" cy="30703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FCA4DB-C31F-4D61-9E72-0A6BF80363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2CE484-B326-4E56-8710-E4BB81C12531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574045-B466-430A-BD37-34C5E203BE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0" y="6229350"/>
            <a:ext cx="12382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233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89D1D04-F77A-47C6-9D86-C2FF54DE43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9BD1744-7FF6-4DC3-A015-1DEC98018CEF}"/>
              </a:ext>
            </a:extLst>
          </p:cNvPr>
          <p:cNvSpPr/>
          <p:nvPr userDrawn="1"/>
        </p:nvSpPr>
        <p:spPr>
          <a:xfrm>
            <a:off x="0" y="824700"/>
            <a:ext cx="5400000" cy="518723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A71855D-9996-4E98-A0CF-2737DC3F75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56030" y="180000"/>
            <a:ext cx="5040000" cy="288000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5508AF-1852-4B07-96D2-964F8DF73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00" y="1295207"/>
            <a:ext cx="4500000" cy="54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67799-DF5B-44FF-9122-031079420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000" y="2411268"/>
            <a:ext cx="4500000" cy="30703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FCA4DB-C31F-4D61-9E72-0A6BF80363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2CE484-B326-4E56-8710-E4BB81C12531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574045-B466-430A-BD37-34C5E203BE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0" y="6229350"/>
            <a:ext cx="12382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18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FE4AE3-5395-4455-9380-77AB9BD88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99" y="792000"/>
            <a:ext cx="100800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40462-A3E2-4F5C-B2D4-B8161352DE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999" y="1872000"/>
            <a:ext cx="10080000" cy="360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FA4122-CDEB-4C3E-8E8C-E8297B98F3C7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0953750" y="6229350"/>
            <a:ext cx="1238250" cy="62865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396DF7-E507-4EA6-8661-31BA87B77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5688" y="6308725"/>
            <a:ext cx="10800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CE484-B326-4E56-8710-E4BB81C1253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05834-84E8-451C-9F88-6758848B32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0799" y="1878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400A9-9473-4798-BEB7-BE9EC34CC0C1}" type="datetime1">
              <a:rPr lang="en-US" smtClean="0"/>
              <a:t>10/31/2018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0010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9" r:id="rId3"/>
    <p:sldLayoutId id="2147483651" r:id="rId4"/>
    <p:sldLayoutId id="2147483661" r:id="rId5"/>
    <p:sldLayoutId id="2147483683" r:id="rId6"/>
    <p:sldLayoutId id="2147483662" r:id="rId7"/>
    <p:sldLayoutId id="2147483685" r:id="rId8"/>
    <p:sldLayoutId id="2147483689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96" r:id="rId16"/>
    <p:sldLayoutId id="2147483660" r:id="rId17"/>
    <p:sldLayoutId id="2147483695" r:id="rId18"/>
    <p:sldLayoutId id="2147483678" r:id="rId19"/>
    <p:sldLayoutId id="2147483692" r:id="rId20"/>
    <p:sldLayoutId id="2147483693" r:id="rId21"/>
    <p:sldLayoutId id="2147483658" r:id="rId22"/>
    <p:sldLayoutId id="2147483659" r:id="rId23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§"/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50000"/>
            <a:lumOff val="50000"/>
          </a:schemeClr>
        </a:buClr>
        <a:buFont typeface="Wingdings" panose="05000000000000000000" pitchFamily="2" charset="2"/>
        <a:buChar char="§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Wingdings" panose="05000000000000000000" pitchFamily="2" charset="2"/>
        <a:buChar char="§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/>
        </a:buClr>
        <a:buFont typeface="Wingdings" panose="05000000000000000000" pitchFamily="2" charset="2"/>
        <a:buChar char="§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360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/>
        </a:buClr>
        <a:buFont typeface="Wingdings" panose="05000000000000000000" pitchFamily="2" charset="2"/>
        <a:buChar char="§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62" userDrawn="1">
          <p15:clr>
            <a:srgbClr val="F26B43"/>
          </p15:clr>
        </p15:guide>
        <p15:guide id="2" pos="665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pos="7015" userDrawn="1">
          <p15:clr>
            <a:srgbClr val="F26B43"/>
          </p15:clr>
        </p15:guide>
        <p15:guide id="5" orient="horz" pos="845" userDrawn="1">
          <p15:clr>
            <a:srgbClr val="F26B43"/>
          </p15:clr>
        </p15:guide>
        <p15:guide id="6" orient="horz" pos="504" userDrawn="1">
          <p15:clr>
            <a:srgbClr val="F26B43"/>
          </p15:clr>
        </p15:guide>
        <p15:guide id="7" orient="horz" pos="3453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  <p15:guide id="9" orient="horz" pos="411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FE4AE3-5395-4455-9380-77AB9BD88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99" y="792000"/>
            <a:ext cx="100800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40462-A3E2-4F5C-B2D4-B8161352DE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999" y="1872000"/>
            <a:ext cx="10080000" cy="360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396DF7-E507-4EA6-8661-31BA87B77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5688" y="6308725"/>
            <a:ext cx="10800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CE484-B326-4E56-8710-E4BB81C1253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05834-84E8-451C-9F88-6758848B32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33200" y="187838"/>
            <a:ext cx="2736000" cy="360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AB030-56D1-41E0-8603-BB917C6D5048}" type="datetime1">
              <a:rPr lang="en-US" smtClean="0"/>
              <a:t>10/31/2018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993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80" r:id="rId2"/>
    <p:sldLayoutId id="2147483681" r:id="rId3"/>
    <p:sldLayoutId id="2147483682" r:id="rId4"/>
    <p:sldLayoutId id="2147483687" r:id="rId5"/>
    <p:sldLayoutId id="2147483690" r:id="rId6"/>
    <p:sldLayoutId id="2147483691" r:id="rId7"/>
    <p:sldLayoutId id="2147483694" r:id="rId8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§"/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50000"/>
            <a:lumOff val="50000"/>
          </a:schemeClr>
        </a:buClr>
        <a:buFont typeface="Wingdings" panose="05000000000000000000" pitchFamily="2" charset="2"/>
        <a:buChar char="§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Wingdings" panose="05000000000000000000" pitchFamily="2" charset="2"/>
        <a:buChar char="§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/>
        </a:buClr>
        <a:buFont typeface="Wingdings" panose="05000000000000000000" pitchFamily="2" charset="2"/>
        <a:buChar char="§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360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/>
        </a:buClr>
        <a:buFont typeface="Wingdings" panose="05000000000000000000" pitchFamily="2" charset="2"/>
        <a:buChar char="§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62">
          <p15:clr>
            <a:srgbClr val="F26B43"/>
          </p15:clr>
        </p15:guide>
        <p15:guide id="2" pos="665">
          <p15:clr>
            <a:srgbClr val="F26B43"/>
          </p15:clr>
        </p15:guide>
        <p15:guide id="3" pos="3840">
          <p15:clr>
            <a:srgbClr val="F26B43"/>
          </p15:clr>
        </p15:guide>
        <p15:guide id="4" pos="7015">
          <p15:clr>
            <a:srgbClr val="F26B43"/>
          </p15:clr>
        </p15:guide>
        <p15:guide id="5" orient="horz" pos="845">
          <p15:clr>
            <a:srgbClr val="F26B43"/>
          </p15:clr>
        </p15:guide>
        <p15:guide id="6" orient="horz" pos="504">
          <p15:clr>
            <a:srgbClr val="F26B43"/>
          </p15:clr>
        </p15:guide>
        <p15:guide id="7" orient="horz" pos="3453">
          <p15:clr>
            <a:srgbClr val="F26B43"/>
          </p15:clr>
        </p15:guide>
        <p15:guide id="8" orient="horz" pos="3974">
          <p15:clr>
            <a:srgbClr val="F26B43"/>
          </p15:clr>
        </p15:guide>
        <p15:guide id="9" orient="horz" pos="411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F64DB53-8BD7-410D-83DE-06C4762831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Hands-on introductory course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2CB620-2759-46C1-92ED-8AAE95C485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9231"/>
            <a:ext cx="4608000" cy="963132"/>
          </a:xfrm>
        </p:spPr>
        <p:txBody>
          <a:bodyPr/>
          <a:lstStyle/>
          <a:p>
            <a:r>
              <a:rPr lang="en-GB" dirty="0"/>
              <a:t>AI AND MACHINE LEARNING</a:t>
            </a:r>
            <a:br>
              <a:rPr lang="en-GB" dirty="0"/>
            </a:br>
            <a:endParaRPr lang="en-GB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70A1F55-8A74-43F0-A4D9-C3FAEE50C77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B381C-944E-46A3-B1D8-5EF6A8F1CC7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25CC14B-D7DD-499A-B5A5-B501680FB438}" type="datetime1">
              <a:rPr lang="en-US" smtClean="0"/>
              <a:t>10/31/2018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0238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6AC43-CB78-4BD1-A18B-B684ECDC6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Mean</a:t>
            </a:r>
            <a:r>
              <a:rPr lang="nl-BE" dirty="0"/>
              <a:t>-shift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F687E-768C-4EFF-8CD9-7DC7FDD09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999" y="1872000"/>
            <a:ext cx="5900811" cy="3600000"/>
          </a:xfrm>
        </p:spPr>
        <p:txBody>
          <a:bodyPr/>
          <a:lstStyle/>
          <a:p>
            <a:r>
              <a:rPr lang="nl-BE" dirty="0"/>
              <a:t>Set a ‘</a:t>
            </a:r>
            <a:r>
              <a:rPr lang="nl-BE" dirty="0" err="1"/>
              <a:t>seed</a:t>
            </a:r>
            <a:r>
              <a:rPr lang="nl-BE" dirty="0"/>
              <a:t>’ at a random </a:t>
            </a:r>
            <a:r>
              <a:rPr lang="nl-BE" dirty="0" err="1"/>
              <a:t>location</a:t>
            </a:r>
            <a:endParaRPr lang="nl-BE" dirty="0"/>
          </a:p>
          <a:p>
            <a:r>
              <a:rPr lang="nl-BE" dirty="0"/>
              <a:t>Set a </a:t>
            </a:r>
            <a:r>
              <a:rPr lang="nl-BE" dirty="0" err="1"/>
              <a:t>fixed</a:t>
            </a:r>
            <a:r>
              <a:rPr lang="nl-BE" dirty="0"/>
              <a:t> radius (hyperparameter)</a:t>
            </a:r>
          </a:p>
          <a:p>
            <a:r>
              <a:rPr lang="nl-BE" dirty="0" err="1"/>
              <a:t>Gradually</a:t>
            </a:r>
            <a:r>
              <a:rPr lang="nl-BE" dirty="0"/>
              <a:t> shift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window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higher</a:t>
            </a:r>
            <a:r>
              <a:rPr lang="nl-BE" dirty="0"/>
              <a:t> </a:t>
            </a:r>
            <a:r>
              <a:rPr lang="nl-BE" dirty="0" err="1"/>
              <a:t>density</a:t>
            </a:r>
            <a:r>
              <a:rPr lang="nl-BE" dirty="0"/>
              <a:t> </a:t>
            </a:r>
            <a:r>
              <a:rPr lang="nl-BE" dirty="0" err="1"/>
              <a:t>region</a:t>
            </a:r>
            <a:endParaRPr lang="nl-BE" dirty="0"/>
          </a:p>
          <a:p>
            <a:pPr lvl="1"/>
            <a:r>
              <a:rPr lang="nl-BE" dirty="0"/>
              <a:t>Shift </a:t>
            </a:r>
            <a:r>
              <a:rPr lang="nl-BE" dirty="0" err="1"/>
              <a:t>the</a:t>
            </a:r>
            <a:r>
              <a:rPr lang="nl-BE" dirty="0"/>
              <a:t> center point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mean</a:t>
            </a:r>
            <a:r>
              <a:rPr lang="nl-BE" dirty="0"/>
              <a:t> of points </a:t>
            </a:r>
            <a:r>
              <a:rPr lang="nl-BE" dirty="0" err="1"/>
              <a:t>inside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window</a:t>
            </a:r>
            <a:endParaRPr lang="nl-BE" dirty="0"/>
          </a:p>
          <a:p>
            <a:pPr lvl="1"/>
            <a:r>
              <a:rPr lang="nl-BE" dirty="0"/>
              <a:t>As a </a:t>
            </a:r>
            <a:r>
              <a:rPr lang="nl-BE" dirty="0" err="1"/>
              <a:t>result</a:t>
            </a:r>
            <a:r>
              <a:rPr lang="nl-BE" dirty="0"/>
              <a:t>, at </a:t>
            </a:r>
            <a:r>
              <a:rPr lang="nl-BE" dirty="0" err="1"/>
              <a:t>every</a:t>
            </a:r>
            <a:r>
              <a:rPr lang="nl-BE" dirty="0"/>
              <a:t> iteration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density</a:t>
            </a:r>
            <a:r>
              <a:rPr lang="nl-BE" dirty="0"/>
              <a:t> (</a:t>
            </a:r>
            <a:r>
              <a:rPr lang="nl-BE" dirty="0" err="1"/>
              <a:t>amount</a:t>
            </a:r>
            <a:r>
              <a:rPr lang="nl-BE" dirty="0"/>
              <a:t> of </a:t>
            </a:r>
            <a:r>
              <a:rPr lang="nl-BE" dirty="0" err="1"/>
              <a:t>dots</a:t>
            </a:r>
            <a:r>
              <a:rPr lang="nl-BE" dirty="0"/>
              <a:t>) </a:t>
            </a:r>
            <a:r>
              <a:rPr lang="nl-BE" dirty="0" err="1"/>
              <a:t>within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window</a:t>
            </a:r>
            <a:r>
              <a:rPr lang="nl-BE" dirty="0"/>
              <a:t> </a:t>
            </a:r>
            <a:r>
              <a:rPr lang="nl-BE" dirty="0" err="1"/>
              <a:t>increases</a:t>
            </a:r>
            <a:endParaRPr lang="nl-BE" dirty="0"/>
          </a:p>
          <a:p>
            <a:pPr lvl="1"/>
            <a:r>
              <a:rPr lang="nl-BE" dirty="0" err="1"/>
              <a:t>Repeat</a:t>
            </a:r>
            <a:r>
              <a:rPr lang="nl-BE" dirty="0"/>
              <a:t> </a:t>
            </a:r>
            <a:r>
              <a:rPr lang="nl-BE" dirty="0" err="1"/>
              <a:t>untill</a:t>
            </a:r>
            <a:r>
              <a:rPr lang="nl-BE" dirty="0"/>
              <a:t> </a:t>
            </a:r>
            <a:r>
              <a:rPr lang="nl-BE" dirty="0" err="1"/>
              <a:t>amount</a:t>
            </a:r>
            <a:r>
              <a:rPr lang="nl-BE" dirty="0"/>
              <a:t> of </a:t>
            </a:r>
            <a:r>
              <a:rPr lang="nl-BE" dirty="0" err="1"/>
              <a:t>dots</a:t>
            </a:r>
            <a:r>
              <a:rPr lang="nl-BE" dirty="0"/>
              <a:t> no </a:t>
            </a:r>
            <a:r>
              <a:rPr lang="nl-BE" dirty="0" err="1"/>
              <a:t>longer</a:t>
            </a:r>
            <a:r>
              <a:rPr lang="nl-BE" dirty="0"/>
              <a:t> </a:t>
            </a:r>
            <a:r>
              <a:rPr lang="nl-BE" dirty="0" err="1"/>
              <a:t>increase</a:t>
            </a:r>
            <a:endParaRPr lang="nl-BE" dirty="0"/>
          </a:p>
          <a:p>
            <a:pPr lvl="1"/>
            <a:endParaRPr lang="nl-BE" dirty="0"/>
          </a:p>
          <a:p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C10D0E-F0F8-487B-AE18-B135D836E7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Picture 2" descr="https://cdn-images-1.medium.com/max/1600/1*bkFlVrrm4HACGfUzeBnErw.gif">
            <a:extLst>
              <a:ext uri="{FF2B5EF4-FFF2-40B4-BE49-F238E27FC236}">
                <a16:creationId xmlns:a16="http://schemas.microsoft.com/office/drawing/2014/main" id="{A969E70F-CA7D-44D9-B15D-F905164CCC1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899" y="2186712"/>
            <a:ext cx="30861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280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6CC77-6B0E-406F-AC86-A5BDE6EE7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Mean</a:t>
            </a:r>
            <a:r>
              <a:rPr lang="nl-BE" dirty="0"/>
              <a:t>-shift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D8AED-CA9D-4299-B128-0AC4D257D7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EB1B3-A448-44E8-9185-21BBEA012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999" y="1872000"/>
            <a:ext cx="5553571" cy="3600000"/>
          </a:xfrm>
        </p:spPr>
        <p:txBody>
          <a:bodyPr/>
          <a:lstStyle/>
          <a:p>
            <a:r>
              <a:rPr lang="nl-BE" dirty="0"/>
              <a:t>Do </a:t>
            </a:r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many</a:t>
            </a:r>
            <a:r>
              <a:rPr lang="nl-BE" dirty="0"/>
              <a:t> sliding </a:t>
            </a:r>
            <a:r>
              <a:rPr lang="nl-BE" dirty="0" err="1"/>
              <a:t>windows</a:t>
            </a:r>
            <a:r>
              <a:rPr lang="nl-BE" dirty="0"/>
              <a:t> (</a:t>
            </a:r>
            <a:r>
              <a:rPr lang="nl-BE" dirty="0" err="1"/>
              <a:t>intialize</a:t>
            </a:r>
            <a:r>
              <a:rPr lang="nl-BE" dirty="0"/>
              <a:t> </a:t>
            </a:r>
            <a:r>
              <a:rPr lang="nl-BE" dirty="0" err="1"/>
              <a:t>many</a:t>
            </a:r>
            <a:r>
              <a:rPr lang="nl-BE" dirty="0"/>
              <a:t> </a:t>
            </a:r>
            <a:r>
              <a:rPr lang="nl-BE" dirty="0" err="1"/>
              <a:t>seeds</a:t>
            </a:r>
            <a:r>
              <a:rPr lang="nl-BE" dirty="0"/>
              <a:t>)</a:t>
            </a:r>
          </a:p>
          <a:p>
            <a:r>
              <a:rPr lang="nl-BE" dirty="0"/>
              <a:t>In </a:t>
            </a:r>
            <a:r>
              <a:rPr lang="nl-BE" dirty="0" err="1"/>
              <a:t>the</a:t>
            </a:r>
            <a:r>
              <a:rPr lang="nl-BE" dirty="0"/>
              <a:t> end, </a:t>
            </a:r>
            <a:r>
              <a:rPr lang="nl-BE" dirty="0" err="1"/>
              <a:t>remove</a:t>
            </a:r>
            <a:r>
              <a:rPr lang="nl-BE" dirty="0"/>
              <a:t> overlapping </a:t>
            </a:r>
            <a:r>
              <a:rPr lang="nl-BE" dirty="0" err="1"/>
              <a:t>windows</a:t>
            </a:r>
            <a:r>
              <a:rPr lang="nl-BE" dirty="0"/>
              <a:t> (preserve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window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most points)</a:t>
            </a:r>
          </a:p>
          <a:p>
            <a:r>
              <a:rPr lang="nl-BE" dirty="0"/>
              <a:t>The centers of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windows</a:t>
            </a:r>
            <a:r>
              <a:rPr lang="nl-BE" dirty="0"/>
              <a:t> are </a:t>
            </a:r>
            <a:r>
              <a:rPr lang="nl-BE" dirty="0" err="1"/>
              <a:t>now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new cluster center points</a:t>
            </a:r>
          </a:p>
          <a:p>
            <a:endParaRPr lang="nl-BE" dirty="0"/>
          </a:p>
          <a:p>
            <a:r>
              <a:rPr lang="nl-BE" dirty="0"/>
              <a:t>How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initialize</a:t>
            </a:r>
            <a:r>
              <a:rPr lang="nl-BE" dirty="0"/>
              <a:t> </a:t>
            </a:r>
            <a:r>
              <a:rPr lang="nl-BE" dirty="0" err="1"/>
              <a:t>seeds</a:t>
            </a:r>
            <a:endParaRPr lang="nl-BE" dirty="0"/>
          </a:p>
          <a:p>
            <a:pPr lvl="1"/>
            <a:r>
              <a:rPr lang="nl-BE" dirty="0" err="1"/>
              <a:t>Affects</a:t>
            </a:r>
            <a:r>
              <a:rPr lang="nl-BE" dirty="0"/>
              <a:t> </a:t>
            </a:r>
            <a:r>
              <a:rPr lang="nl-BE" dirty="0" err="1"/>
              <a:t>both</a:t>
            </a:r>
            <a:r>
              <a:rPr lang="nl-BE" dirty="0"/>
              <a:t> </a:t>
            </a:r>
            <a:r>
              <a:rPr lang="nl-BE" dirty="0" err="1"/>
              <a:t>scalability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performance</a:t>
            </a:r>
          </a:p>
          <a:p>
            <a:pPr lvl="1"/>
            <a:r>
              <a:rPr lang="nl-BE" dirty="0" err="1"/>
              <a:t>Simplest</a:t>
            </a:r>
            <a:r>
              <a:rPr lang="nl-BE" dirty="0"/>
              <a:t>: </a:t>
            </a:r>
            <a:r>
              <a:rPr lang="nl-BE" dirty="0" err="1"/>
              <a:t>grid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spacing</a:t>
            </a:r>
            <a:r>
              <a:rPr lang="nl-BE" dirty="0"/>
              <a:t> </a:t>
            </a:r>
            <a:r>
              <a:rPr lang="nl-BE" dirty="0" err="1"/>
              <a:t>equal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kernel</a:t>
            </a:r>
            <a:r>
              <a:rPr lang="nl-BE" dirty="0"/>
              <a:t> </a:t>
            </a:r>
            <a:r>
              <a:rPr lang="nl-BE" dirty="0" err="1"/>
              <a:t>size</a:t>
            </a:r>
            <a:endParaRPr lang="nl-BE" dirty="0"/>
          </a:p>
          <a:p>
            <a:pPr lvl="1"/>
            <a:endParaRPr lang="nl-BE" dirty="0"/>
          </a:p>
        </p:txBody>
      </p:sp>
      <p:pic>
        <p:nvPicPr>
          <p:cNvPr id="4100" name="Picture 4" descr="https://cdn-images-1.medium.com/max/1600/1*vyz94J_76dsVToaa4VG1Zg.gif">
            <a:extLst>
              <a:ext uri="{FF2B5EF4-FFF2-40B4-BE49-F238E27FC236}">
                <a16:creationId xmlns:a16="http://schemas.microsoft.com/office/drawing/2014/main" id="{221D5121-E8CA-432C-B535-5A49316BFF6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937" y="1614600"/>
            <a:ext cx="41148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704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9D724-4941-4389-96E8-60F63B7D8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Mean</a:t>
            </a:r>
            <a:r>
              <a:rPr lang="nl-BE" dirty="0"/>
              <a:t>-shift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9FC59-56CE-44AA-8834-2C13BE720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Disadvantages</a:t>
            </a:r>
            <a:endParaRPr lang="nl-BE" dirty="0"/>
          </a:p>
          <a:p>
            <a:pPr lvl="1"/>
            <a:r>
              <a:rPr lang="nl-BE" dirty="0" err="1"/>
              <a:t>Computationally</a:t>
            </a:r>
            <a:r>
              <a:rPr lang="nl-BE" dirty="0"/>
              <a:t> </a:t>
            </a:r>
            <a:r>
              <a:rPr lang="nl-BE" dirty="0" err="1"/>
              <a:t>expensive</a:t>
            </a:r>
            <a:r>
              <a:rPr lang="nl-BE" dirty="0"/>
              <a:t>, </a:t>
            </a:r>
            <a:r>
              <a:rPr lang="nl-BE" dirty="0" err="1"/>
              <a:t>especially</a:t>
            </a:r>
            <a:r>
              <a:rPr lang="nl-BE" dirty="0"/>
              <a:t> in </a:t>
            </a:r>
            <a:r>
              <a:rPr lang="nl-BE" dirty="0" err="1"/>
              <a:t>higher</a:t>
            </a:r>
            <a:r>
              <a:rPr lang="nl-BE" dirty="0"/>
              <a:t> </a:t>
            </a:r>
            <a:r>
              <a:rPr lang="nl-BE" dirty="0" err="1"/>
              <a:t>dimensions</a:t>
            </a:r>
            <a:endParaRPr lang="nl-BE" dirty="0"/>
          </a:p>
          <a:p>
            <a:pPr lvl="1"/>
            <a:r>
              <a:rPr lang="nl-BE" dirty="0" err="1"/>
              <a:t>Picking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radius (“</a:t>
            </a:r>
            <a:r>
              <a:rPr lang="nl-BE" dirty="0" err="1"/>
              <a:t>kernel</a:t>
            </a:r>
            <a:r>
              <a:rPr lang="nl-BE" dirty="0"/>
              <a:t> </a:t>
            </a:r>
            <a:r>
              <a:rPr lang="nl-BE" dirty="0" err="1"/>
              <a:t>size</a:t>
            </a:r>
            <a:r>
              <a:rPr lang="nl-BE" dirty="0"/>
              <a:t>”) is </a:t>
            </a:r>
            <a:r>
              <a:rPr lang="nl-BE" dirty="0" err="1"/>
              <a:t>challenging</a:t>
            </a:r>
            <a:endParaRPr lang="nl-BE" dirty="0"/>
          </a:p>
          <a:p>
            <a:pPr marL="0" indent="0">
              <a:buNone/>
            </a:pPr>
            <a:endParaRPr lang="nl-BE" dirty="0"/>
          </a:p>
          <a:p>
            <a:r>
              <a:rPr lang="nl-BE" dirty="0"/>
              <a:t>Advantage: </a:t>
            </a:r>
            <a:r>
              <a:rPr lang="nl-BE" dirty="0" err="1"/>
              <a:t>finds</a:t>
            </a:r>
            <a:r>
              <a:rPr lang="nl-BE" dirty="0"/>
              <a:t> </a:t>
            </a:r>
            <a:r>
              <a:rPr lang="nl-BE" dirty="0" err="1"/>
              <a:t>number</a:t>
            </a:r>
            <a:r>
              <a:rPr lang="nl-BE" dirty="0"/>
              <a:t> of clusters </a:t>
            </a:r>
            <a:r>
              <a:rPr lang="nl-BE" dirty="0" err="1"/>
              <a:t>automatically</a:t>
            </a:r>
            <a:endParaRPr lang="nl-BE" dirty="0"/>
          </a:p>
          <a:p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1116C7-F91B-4615-97AB-8EFCEDB4E9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8666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CB7E3-A461-4C1D-B0BF-DDA418E43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More </a:t>
            </a:r>
            <a:r>
              <a:rPr lang="nl-BE" dirty="0" err="1"/>
              <a:t>about</a:t>
            </a:r>
            <a:r>
              <a:rPr lang="nl-BE" dirty="0"/>
              <a:t>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3C292-3D46-4B60-8372-0C93C247D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This</a:t>
            </a:r>
            <a:r>
              <a:rPr lang="nl-BE" dirty="0"/>
              <a:t> blogpost on Medium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https://towardsdatascience.com/the-5-clustering-algorithms-data-scientists-need-to-know-a36d136ef68</a:t>
            </a:r>
          </a:p>
          <a:p>
            <a:pPr marL="0" indent="0">
              <a:buNone/>
            </a:pPr>
            <a:endParaRPr lang="nl-BE" dirty="0"/>
          </a:p>
          <a:p>
            <a:r>
              <a:rPr lang="nl-BE" dirty="0" err="1"/>
              <a:t>Documentation</a:t>
            </a:r>
            <a:r>
              <a:rPr lang="nl-BE" dirty="0"/>
              <a:t> on </a:t>
            </a:r>
            <a:r>
              <a:rPr lang="nl-BE" dirty="0" err="1"/>
              <a:t>Sklearn</a:t>
            </a: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C3DD30-890D-4876-A9AA-56FFB12361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96706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14961-56A6-4778-91AF-4D847DE49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Other</a:t>
            </a:r>
            <a:r>
              <a:rPr lang="nl-BE" dirty="0"/>
              <a:t> </a:t>
            </a:r>
            <a:r>
              <a:rPr lang="nl-BE" dirty="0" err="1"/>
              <a:t>algorithms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C39D9-5D22-4DA0-B31B-B961488E7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Out of scope</a:t>
            </a:r>
          </a:p>
          <a:p>
            <a:r>
              <a:rPr lang="nl-BE" dirty="0" err="1"/>
              <a:t>Address</a:t>
            </a:r>
            <a:r>
              <a:rPr lang="nl-BE" dirty="0"/>
              <a:t> </a:t>
            </a:r>
            <a:r>
              <a:rPr lang="nl-BE" dirty="0" err="1"/>
              <a:t>typical</a:t>
            </a:r>
            <a:r>
              <a:rPr lang="nl-BE" dirty="0"/>
              <a:t> </a:t>
            </a:r>
            <a:r>
              <a:rPr lang="nl-BE" dirty="0" err="1"/>
              <a:t>disadvantages</a:t>
            </a:r>
            <a:r>
              <a:rPr lang="nl-BE" dirty="0"/>
              <a:t> of </a:t>
            </a:r>
            <a:r>
              <a:rPr lang="nl-BE" dirty="0" err="1"/>
              <a:t>both</a:t>
            </a:r>
            <a:r>
              <a:rPr lang="nl-BE" dirty="0"/>
              <a:t> K-means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mean</a:t>
            </a:r>
            <a:r>
              <a:rPr lang="nl-BE" dirty="0"/>
              <a:t>-shift</a:t>
            </a:r>
          </a:p>
          <a:p>
            <a:r>
              <a:rPr lang="nl-BE" dirty="0" err="1"/>
              <a:t>Choice</a:t>
            </a:r>
            <a:r>
              <a:rPr lang="nl-BE" dirty="0"/>
              <a:t> of </a:t>
            </a:r>
            <a:r>
              <a:rPr lang="nl-BE" dirty="0" err="1"/>
              <a:t>algorithm</a:t>
            </a:r>
            <a:r>
              <a:rPr lang="nl-BE" dirty="0"/>
              <a:t> </a:t>
            </a:r>
            <a:r>
              <a:rPr lang="nl-BE" dirty="0" err="1"/>
              <a:t>depends</a:t>
            </a:r>
            <a:r>
              <a:rPr lang="nl-BE" dirty="0"/>
              <a:t> on </a:t>
            </a:r>
            <a:r>
              <a:rPr lang="nl-BE" dirty="0" err="1"/>
              <a:t>shape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nature of </a:t>
            </a:r>
            <a:r>
              <a:rPr lang="nl-BE" dirty="0" err="1"/>
              <a:t>the</a:t>
            </a:r>
            <a:r>
              <a:rPr lang="nl-BE" dirty="0"/>
              <a:t> data</a:t>
            </a:r>
          </a:p>
          <a:p>
            <a:endParaRPr lang="nl-BE" dirty="0"/>
          </a:p>
          <a:p>
            <a:r>
              <a:rPr lang="nl-BE" dirty="0"/>
              <a:t>K-means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mean</a:t>
            </a:r>
            <a:r>
              <a:rPr lang="nl-BE" dirty="0"/>
              <a:t>-shift: best </a:t>
            </a:r>
            <a:r>
              <a:rPr lang="nl-BE" dirty="0" err="1"/>
              <a:t>for</a:t>
            </a:r>
            <a:r>
              <a:rPr lang="nl-BE" dirty="0"/>
              <a:t> clusters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seem</a:t>
            </a:r>
            <a:r>
              <a:rPr lang="nl-BE" dirty="0"/>
              <a:t> </a:t>
            </a:r>
            <a:r>
              <a:rPr lang="nl-BE" dirty="0" err="1"/>
              <a:t>circular</a:t>
            </a: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3C39C2-4012-421E-AC06-C6DF469109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16735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0DC50-7516-4987-BEB3-C4A81ED56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E3D90-66F9-43A7-8B48-2A1C51FE7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4EACAC-051B-4ED5-BD6C-1FF64D947E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1C7BE-BDDF-4CF0-A4D4-CD0FEADCE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00" y="129805"/>
            <a:ext cx="10746638" cy="650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21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3C1E4-5DC2-43EA-8102-85EA217E0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Clustering of </a:t>
            </a:r>
            <a:r>
              <a:rPr lang="nl-BE" dirty="0" err="1"/>
              <a:t>text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4B8BC-1D5F-403F-A0F4-0E35EE410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Exercise</a:t>
            </a:r>
            <a:r>
              <a:rPr lang="nl-BE" dirty="0"/>
              <a:t>: clustering of </a:t>
            </a:r>
            <a:r>
              <a:rPr lang="nl-BE" dirty="0" err="1"/>
              <a:t>text</a:t>
            </a:r>
            <a:endParaRPr lang="nl-BE" dirty="0"/>
          </a:p>
          <a:p>
            <a:endParaRPr lang="nl-BE" dirty="0"/>
          </a:p>
          <a:p>
            <a:r>
              <a:rPr lang="nl-BE" dirty="0"/>
              <a:t>But first, we must talk </a:t>
            </a:r>
            <a:r>
              <a:rPr lang="nl-BE" dirty="0" err="1"/>
              <a:t>about</a:t>
            </a:r>
            <a:r>
              <a:rPr lang="nl-BE" dirty="0"/>
              <a:t> </a:t>
            </a:r>
            <a:r>
              <a:rPr lang="nl-BE" dirty="0" err="1"/>
              <a:t>how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represent</a:t>
            </a:r>
            <a:r>
              <a:rPr lang="nl-BE" dirty="0"/>
              <a:t> </a:t>
            </a:r>
            <a:r>
              <a:rPr lang="nl-BE" dirty="0" err="1"/>
              <a:t>text</a:t>
            </a:r>
            <a:r>
              <a:rPr lang="nl-BE" dirty="0"/>
              <a:t>...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5A8B12-6937-4C1D-A8C1-D4B0E4A8ED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9822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6F0C6-195E-4D42-818E-9DE128339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Representing</a:t>
            </a:r>
            <a:r>
              <a:rPr lang="nl-BE" dirty="0"/>
              <a:t> </a:t>
            </a:r>
            <a:r>
              <a:rPr lang="nl-BE" dirty="0" err="1"/>
              <a:t>text</a:t>
            </a:r>
            <a:r>
              <a:rPr lang="nl-BE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E8968-363F-4ADF-96EE-00F075D22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our</a:t>
            </a:r>
            <a:r>
              <a:rPr lang="nl-BE" dirty="0"/>
              <a:t> machine </a:t>
            </a:r>
            <a:r>
              <a:rPr lang="nl-BE" dirty="0" err="1"/>
              <a:t>learning</a:t>
            </a:r>
            <a:r>
              <a:rPr lang="nl-BE" dirty="0"/>
              <a:t> </a:t>
            </a:r>
            <a:r>
              <a:rPr lang="nl-BE" dirty="0" err="1"/>
              <a:t>models</a:t>
            </a:r>
            <a:r>
              <a:rPr lang="nl-BE" dirty="0"/>
              <a:t> are </a:t>
            </a:r>
            <a:r>
              <a:rPr lang="nl-BE" dirty="0" err="1"/>
              <a:t>based</a:t>
            </a:r>
            <a:r>
              <a:rPr lang="nl-BE" dirty="0"/>
              <a:t> on </a:t>
            </a:r>
            <a:r>
              <a:rPr lang="nl-BE" b="1" dirty="0"/>
              <a:t>features</a:t>
            </a:r>
            <a:r>
              <a:rPr lang="nl-BE" dirty="0"/>
              <a:t> of data points</a:t>
            </a:r>
          </a:p>
          <a:p>
            <a:endParaRPr lang="nl-BE" dirty="0"/>
          </a:p>
          <a:p>
            <a:r>
              <a:rPr lang="nl-BE" dirty="0"/>
              <a:t>How do we </a:t>
            </a:r>
            <a:r>
              <a:rPr lang="nl-BE" dirty="0" err="1"/>
              <a:t>represent</a:t>
            </a:r>
            <a:r>
              <a:rPr lang="nl-BE" dirty="0"/>
              <a:t> </a:t>
            </a:r>
            <a:r>
              <a:rPr lang="nl-BE" dirty="0" err="1"/>
              <a:t>text</a:t>
            </a:r>
            <a:r>
              <a:rPr lang="nl-BE" dirty="0"/>
              <a:t> as features (“feature engineering”)</a:t>
            </a:r>
          </a:p>
          <a:p>
            <a:endParaRPr lang="nl-BE" dirty="0"/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AD4CC0-0BA5-4ED0-8547-686B3490D4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9832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B36EA-6214-4333-8A78-6B5F0CA3A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Representing</a:t>
            </a:r>
            <a:r>
              <a:rPr lang="nl-BE" dirty="0"/>
              <a:t> </a:t>
            </a:r>
            <a:r>
              <a:rPr lang="nl-BE" dirty="0" err="1"/>
              <a:t>text</a:t>
            </a:r>
            <a:r>
              <a:rPr lang="nl-BE" dirty="0"/>
              <a:t>: bag of </a:t>
            </a:r>
            <a:r>
              <a:rPr lang="nl-BE" dirty="0" err="1"/>
              <a:t>words</a:t>
            </a:r>
            <a:r>
              <a:rPr lang="nl-BE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2D129-C574-47C5-8C9B-FCD62AEDE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From</a:t>
            </a:r>
            <a:r>
              <a:rPr lang="nl-BE" dirty="0"/>
              <a:t> a large dataset of </a:t>
            </a:r>
            <a:r>
              <a:rPr lang="nl-BE" dirty="0" err="1"/>
              <a:t>texts</a:t>
            </a:r>
            <a:r>
              <a:rPr lang="nl-BE" dirty="0"/>
              <a:t>, </a:t>
            </a:r>
            <a:r>
              <a:rPr lang="nl-BE" dirty="0" err="1"/>
              <a:t>build</a:t>
            </a:r>
            <a:r>
              <a:rPr lang="nl-BE" dirty="0"/>
              <a:t> a </a:t>
            </a:r>
            <a:r>
              <a:rPr lang="nl-BE" dirty="0" err="1"/>
              <a:t>vocabulary</a:t>
            </a:r>
            <a:r>
              <a:rPr lang="nl-BE" dirty="0"/>
              <a:t> of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unique</a:t>
            </a:r>
            <a:r>
              <a:rPr lang="nl-BE" dirty="0"/>
              <a:t> </a:t>
            </a:r>
            <a:r>
              <a:rPr lang="nl-BE" dirty="0" err="1"/>
              <a:t>words</a:t>
            </a:r>
            <a:endParaRPr lang="nl-BE" dirty="0"/>
          </a:p>
          <a:p>
            <a:r>
              <a:rPr lang="nl-BE" dirty="0" err="1"/>
              <a:t>Add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extra “</a:t>
            </a:r>
            <a:r>
              <a:rPr lang="nl-BE" dirty="0" err="1"/>
              <a:t>unknown</a:t>
            </a:r>
            <a:r>
              <a:rPr lang="nl-BE" dirty="0"/>
              <a:t>” </a:t>
            </a:r>
            <a:r>
              <a:rPr lang="nl-BE" dirty="0" err="1"/>
              <a:t>value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unknown</a:t>
            </a:r>
            <a:r>
              <a:rPr lang="nl-BE" dirty="0"/>
              <a:t> </a:t>
            </a:r>
            <a:r>
              <a:rPr lang="nl-BE" dirty="0" err="1"/>
              <a:t>words</a:t>
            </a:r>
            <a:endParaRPr lang="nl-BE" dirty="0"/>
          </a:p>
          <a:p>
            <a:endParaRPr lang="nl-BE" dirty="0"/>
          </a:p>
          <a:p>
            <a:r>
              <a:rPr lang="nl-BE" b="1" dirty="0"/>
              <a:t>Bag of </a:t>
            </a:r>
            <a:r>
              <a:rPr lang="nl-BE" b="1" dirty="0" err="1"/>
              <a:t>words</a:t>
            </a:r>
            <a:endParaRPr lang="nl-BE" b="1" dirty="0"/>
          </a:p>
          <a:p>
            <a:pPr lvl="1"/>
            <a:r>
              <a:rPr lang="nl-BE" dirty="0" err="1"/>
              <a:t>Count</a:t>
            </a:r>
            <a:r>
              <a:rPr lang="nl-BE" dirty="0"/>
              <a:t> </a:t>
            </a:r>
            <a:r>
              <a:rPr lang="nl-BE" dirty="0" err="1"/>
              <a:t>number</a:t>
            </a:r>
            <a:r>
              <a:rPr lang="nl-BE" dirty="0"/>
              <a:t> of </a:t>
            </a:r>
            <a:r>
              <a:rPr lang="nl-BE" dirty="0" err="1"/>
              <a:t>times</a:t>
            </a:r>
            <a:r>
              <a:rPr lang="nl-BE" dirty="0"/>
              <a:t> </a:t>
            </a:r>
            <a:r>
              <a:rPr lang="nl-BE" dirty="0" err="1"/>
              <a:t>each</a:t>
            </a:r>
            <a:r>
              <a:rPr lang="nl-BE" dirty="0"/>
              <a:t> word of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vocabulary</a:t>
            </a:r>
            <a:r>
              <a:rPr lang="nl-BE" dirty="0"/>
              <a:t> </a:t>
            </a:r>
            <a:r>
              <a:rPr lang="nl-BE" dirty="0" err="1"/>
              <a:t>appears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text</a:t>
            </a:r>
            <a:endParaRPr lang="nl-BE" dirty="0"/>
          </a:p>
          <a:p>
            <a:pPr lvl="1"/>
            <a:r>
              <a:rPr lang="nl-BE" dirty="0" err="1"/>
              <a:t>Ignore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order of </a:t>
            </a:r>
            <a:r>
              <a:rPr lang="nl-BE" dirty="0" err="1"/>
              <a:t>words</a:t>
            </a:r>
            <a:r>
              <a:rPr lang="nl-BE" dirty="0"/>
              <a:t>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B86ACE-0802-40A7-B99C-8FAF28231A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7818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549FB-9DF5-4B8B-AE14-1BC0D32A4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4226" y="278704"/>
            <a:ext cx="1919120" cy="1889772"/>
          </a:xfrm>
          <a:solidFill>
            <a:schemeClr val="accent6">
              <a:lumMod val="60000"/>
              <a:lumOff val="40000"/>
            </a:schemeClr>
          </a:solidFill>
        </p:spPr>
        <p:txBody>
          <a:bodyPr/>
          <a:lstStyle/>
          <a:p>
            <a:pPr marL="0" indent="0" algn="ctr">
              <a:buNone/>
            </a:pPr>
            <a:r>
              <a:rPr lang="nl-BE" dirty="0"/>
              <a:t>“</a:t>
            </a:r>
            <a:r>
              <a:rPr lang="nl-BE" dirty="0" err="1"/>
              <a:t>this</a:t>
            </a:r>
            <a:r>
              <a:rPr lang="nl-BE" dirty="0"/>
              <a:t> is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illustration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bag of </a:t>
            </a:r>
            <a:r>
              <a:rPr lang="nl-BE" dirty="0" err="1"/>
              <a:t>words</a:t>
            </a:r>
            <a:r>
              <a:rPr lang="nl-BE" dirty="0"/>
              <a:t> </a:t>
            </a:r>
            <a:r>
              <a:rPr lang="nl-BE" dirty="0" err="1"/>
              <a:t>representation</a:t>
            </a:r>
            <a:r>
              <a:rPr lang="nl-BE" dirty="0"/>
              <a:t>”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BA92779-FAE6-4DDD-9BFC-945CF582B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096680"/>
              </p:ext>
            </p:extLst>
          </p:nvPr>
        </p:nvGraphicFramePr>
        <p:xfrm>
          <a:off x="156900" y="278704"/>
          <a:ext cx="3500700" cy="59453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0350">
                  <a:extLst>
                    <a:ext uri="{9D8B030D-6E8A-4147-A177-3AD203B41FA5}">
                      <a16:colId xmlns:a16="http://schemas.microsoft.com/office/drawing/2014/main" val="1519791515"/>
                    </a:ext>
                  </a:extLst>
                </a:gridCol>
                <a:gridCol w="1750350">
                  <a:extLst>
                    <a:ext uri="{9D8B030D-6E8A-4147-A177-3AD203B41FA5}">
                      <a16:colId xmlns:a16="http://schemas.microsoft.com/office/drawing/2014/main" val="1603419318"/>
                    </a:ext>
                  </a:extLst>
                </a:gridCol>
              </a:tblGrid>
              <a:tr h="371582">
                <a:tc gridSpan="2"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VOCUBULARY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6524149"/>
                  </a:ext>
                </a:extLst>
              </a:tr>
              <a:tr h="371582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Index</a:t>
                      </a:r>
                      <a:endParaRPr lang="nl-BE" b="1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Word</a:t>
                      </a:r>
                      <a:endParaRPr lang="nl-BE" b="1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321277"/>
                  </a:ext>
                </a:extLst>
              </a:tr>
              <a:tr h="371582">
                <a:tc>
                  <a:txBody>
                    <a:bodyPr/>
                    <a:lstStyle/>
                    <a:p>
                      <a:pPr algn="l"/>
                      <a:r>
                        <a:rPr lang="nl-B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nl-BE" dirty="0"/>
                        <a:t>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374593"/>
                  </a:ext>
                </a:extLst>
              </a:tr>
              <a:tr h="371582">
                <a:tc>
                  <a:txBody>
                    <a:bodyPr/>
                    <a:lstStyle/>
                    <a:p>
                      <a:pPr algn="l"/>
                      <a:r>
                        <a:rPr lang="nl-B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nl-BE" dirty="0" err="1"/>
                        <a:t>Illustration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7906818"/>
                  </a:ext>
                </a:extLst>
              </a:tr>
              <a:tr h="371582">
                <a:tc>
                  <a:txBody>
                    <a:bodyPr/>
                    <a:lstStyle/>
                    <a:p>
                      <a:pPr algn="l"/>
                      <a:r>
                        <a:rPr lang="nl-B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nl-BE" dirty="0" err="1"/>
                        <a:t>cat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457705"/>
                  </a:ext>
                </a:extLst>
              </a:tr>
              <a:tr h="371582">
                <a:tc>
                  <a:txBody>
                    <a:bodyPr/>
                    <a:lstStyle/>
                    <a:p>
                      <a:pPr algn="l"/>
                      <a:r>
                        <a:rPr lang="nl-B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nl-BE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094323"/>
                  </a:ext>
                </a:extLst>
              </a:tr>
              <a:tr h="371582">
                <a:tc>
                  <a:txBody>
                    <a:bodyPr/>
                    <a:lstStyle/>
                    <a:p>
                      <a:pPr algn="l"/>
                      <a:r>
                        <a:rPr lang="nl-BE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nl-BE" dirty="0" err="1"/>
                        <a:t>woman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905849"/>
                  </a:ext>
                </a:extLst>
              </a:tr>
              <a:tr h="371582">
                <a:tc>
                  <a:txBody>
                    <a:bodyPr/>
                    <a:lstStyle/>
                    <a:p>
                      <a:pPr algn="l"/>
                      <a:r>
                        <a:rPr lang="nl-BE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nl-BE" dirty="0" err="1"/>
                        <a:t>representation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903483"/>
                  </a:ext>
                </a:extLst>
              </a:tr>
              <a:tr h="371582">
                <a:tc>
                  <a:txBody>
                    <a:bodyPr/>
                    <a:lstStyle/>
                    <a:p>
                      <a:pPr algn="l"/>
                      <a:r>
                        <a:rPr lang="nl-BE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nl-BE" dirty="0" err="1"/>
                        <a:t>the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488232"/>
                  </a:ext>
                </a:extLst>
              </a:tr>
              <a:tr h="371582">
                <a:tc>
                  <a:txBody>
                    <a:bodyPr/>
                    <a:lstStyle/>
                    <a:p>
                      <a:pPr algn="l"/>
                      <a:r>
                        <a:rPr lang="nl-BE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nl-BE" dirty="0"/>
                        <a:t>bag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424601"/>
                  </a:ext>
                </a:extLst>
              </a:tr>
              <a:tr h="371582">
                <a:tc>
                  <a:txBody>
                    <a:bodyPr/>
                    <a:lstStyle/>
                    <a:p>
                      <a:pPr algn="l"/>
                      <a:r>
                        <a:rPr lang="nl-BE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nl-BE" dirty="0" err="1"/>
                        <a:t>this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072520"/>
                  </a:ext>
                </a:extLst>
              </a:tr>
              <a:tr h="371582">
                <a:tc>
                  <a:txBody>
                    <a:bodyPr/>
                    <a:lstStyle/>
                    <a:p>
                      <a:pPr algn="l"/>
                      <a:r>
                        <a:rPr lang="nl-BE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nl-BE" dirty="0"/>
                        <a:t>stop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210228"/>
                  </a:ext>
                </a:extLst>
              </a:tr>
              <a:tr h="371582">
                <a:tc>
                  <a:txBody>
                    <a:bodyPr/>
                    <a:lstStyle/>
                    <a:p>
                      <a:pPr algn="l"/>
                      <a:r>
                        <a:rPr lang="nl-BE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nl-BE" dirty="0"/>
                        <a:t>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041045"/>
                  </a:ext>
                </a:extLst>
              </a:tr>
              <a:tr h="371582">
                <a:tc>
                  <a:txBody>
                    <a:bodyPr/>
                    <a:lstStyle/>
                    <a:p>
                      <a:pPr algn="l"/>
                      <a:r>
                        <a:rPr lang="nl-BE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nl-BE" dirty="0" err="1"/>
                        <a:t>words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395004"/>
                  </a:ext>
                </a:extLst>
              </a:tr>
              <a:tr h="371582">
                <a:tc>
                  <a:txBody>
                    <a:bodyPr/>
                    <a:lstStyle/>
                    <a:p>
                      <a:pPr algn="l"/>
                      <a:r>
                        <a:rPr lang="nl-BE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nl-BE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716047"/>
                  </a:ext>
                </a:extLst>
              </a:tr>
              <a:tr h="371582">
                <a:tc>
                  <a:txBody>
                    <a:bodyPr/>
                    <a:lstStyle/>
                    <a:p>
                      <a:pPr algn="l"/>
                      <a:r>
                        <a:rPr lang="nl-BE" dirty="0"/>
                        <a:t>100 000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nl-BE" dirty="0"/>
                        <a:t>of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39204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6B1A076-1B7C-4A35-8838-BEFC597142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159264"/>
              </p:ext>
            </p:extLst>
          </p:nvPr>
        </p:nvGraphicFramePr>
        <p:xfrm>
          <a:off x="3907106" y="3595997"/>
          <a:ext cx="8127994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499011342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1376695168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3538147475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877545313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339234117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3756569200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373839521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738177750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4266834684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1154276560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253352722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3568158026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636667189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3926816543"/>
                    </a:ext>
                  </a:extLst>
                </a:gridCol>
              </a:tblGrid>
              <a:tr h="311616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71704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09F74D7-3694-495E-8D6B-F45DD0B133D6}"/>
              </a:ext>
            </a:extLst>
          </p:cNvPr>
          <p:cNvSpPr txBox="1"/>
          <p:nvPr/>
        </p:nvSpPr>
        <p:spPr>
          <a:xfrm>
            <a:off x="4470402" y="4626672"/>
            <a:ext cx="62246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Vocabulary</a:t>
            </a:r>
            <a:r>
              <a:rPr lang="nl-BE" dirty="0"/>
              <a:t> of N different </a:t>
            </a:r>
            <a:r>
              <a:rPr lang="nl-BE" dirty="0" err="1"/>
              <a:t>words</a:t>
            </a: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 err="1"/>
              <a:t>represent</a:t>
            </a:r>
            <a:r>
              <a:rPr lang="nl-BE" dirty="0"/>
              <a:t> </a:t>
            </a:r>
            <a:r>
              <a:rPr lang="nl-BE" dirty="0" err="1"/>
              <a:t>each</a:t>
            </a:r>
            <a:r>
              <a:rPr lang="nl-BE" dirty="0"/>
              <a:t> </a:t>
            </a:r>
            <a:r>
              <a:rPr lang="nl-BE" dirty="0" err="1"/>
              <a:t>text</a:t>
            </a:r>
            <a:r>
              <a:rPr lang="nl-BE" dirty="0"/>
              <a:t> as a (</a:t>
            </a:r>
            <a:r>
              <a:rPr lang="nl-BE" dirty="0" err="1"/>
              <a:t>sparse</a:t>
            </a:r>
            <a:r>
              <a:rPr lang="nl-BE" dirty="0"/>
              <a:t>) vector of N features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ABDB80-1123-4CB0-A341-78C7B33B7AB0}"/>
              </a:ext>
            </a:extLst>
          </p:cNvPr>
          <p:cNvCxnSpPr>
            <a:stCxn id="3" idx="2"/>
          </p:cNvCxnSpPr>
          <p:nvPr/>
        </p:nvCxnSpPr>
        <p:spPr>
          <a:xfrm>
            <a:off x="7853786" y="2168476"/>
            <a:ext cx="0" cy="1427521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117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D4BE-8FDF-4A66-8996-19D2AD66E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F6447-1EF7-4977-A9C0-7E9C4ABDC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6004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11290-96CD-420F-894A-FA55CC6AA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Bag of </a:t>
            </a:r>
            <a:r>
              <a:rPr lang="nl-BE" dirty="0" err="1"/>
              <a:t>words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8D554-818A-4965-BCC4-42162F610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999" y="4595148"/>
            <a:ext cx="3215485" cy="1990847"/>
          </a:xfrm>
        </p:spPr>
        <p:txBody>
          <a:bodyPr/>
          <a:lstStyle/>
          <a:p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this</a:t>
            </a:r>
            <a:r>
              <a:rPr lang="nl-BE" dirty="0"/>
              <a:t> vector of N features,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could</a:t>
            </a:r>
            <a:r>
              <a:rPr lang="nl-BE" dirty="0"/>
              <a:t> start </a:t>
            </a:r>
            <a:r>
              <a:rPr lang="nl-BE" dirty="0" err="1"/>
              <a:t>the</a:t>
            </a:r>
            <a:r>
              <a:rPr lang="nl-BE" dirty="0"/>
              <a:t> clustering </a:t>
            </a:r>
            <a:r>
              <a:rPr lang="nl-BE" dirty="0" err="1"/>
              <a:t>algorithm</a:t>
            </a: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89D3BB-6034-4DAB-8F4D-8EE0C1EE5F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E54465F-0AE6-4D18-BBCB-F5714D9C1D08}"/>
              </a:ext>
            </a:extLst>
          </p:cNvPr>
          <p:cNvSpPr txBox="1">
            <a:spLocks/>
          </p:cNvSpPr>
          <p:nvPr/>
        </p:nvSpPr>
        <p:spPr>
          <a:xfrm>
            <a:off x="4810783" y="111707"/>
            <a:ext cx="1919120" cy="188977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60000" indent="-36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36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36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nl-BE" dirty="0"/>
              <a:t>“</a:t>
            </a:r>
            <a:r>
              <a:rPr lang="nl-BE" dirty="0" err="1"/>
              <a:t>this</a:t>
            </a:r>
            <a:r>
              <a:rPr lang="nl-BE" dirty="0"/>
              <a:t> is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illustration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bag of </a:t>
            </a:r>
            <a:r>
              <a:rPr lang="nl-BE" dirty="0" err="1"/>
              <a:t>words</a:t>
            </a:r>
            <a:r>
              <a:rPr lang="nl-BE" dirty="0"/>
              <a:t> </a:t>
            </a:r>
            <a:r>
              <a:rPr lang="nl-BE" dirty="0" err="1"/>
              <a:t>representation</a:t>
            </a:r>
            <a:r>
              <a:rPr lang="nl-BE" dirty="0"/>
              <a:t>”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B2661D7-6AD8-44E4-8E7E-DA6A061267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702869"/>
              </p:ext>
            </p:extLst>
          </p:nvPr>
        </p:nvGraphicFramePr>
        <p:xfrm>
          <a:off x="1823663" y="3429000"/>
          <a:ext cx="8127994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499011342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1376695168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3538147475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877545313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339234117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3756569200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373839521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738177750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4266834684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1154276560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253352722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3568158026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636667189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3926816543"/>
                    </a:ext>
                  </a:extLst>
                </a:gridCol>
              </a:tblGrid>
              <a:tr h="311616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717042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5A6381-F1A0-4EFC-860E-3108CE32E9AA}"/>
              </a:ext>
            </a:extLst>
          </p:cNvPr>
          <p:cNvCxnSpPr>
            <a:stCxn id="5" idx="2"/>
          </p:cNvCxnSpPr>
          <p:nvPr/>
        </p:nvCxnSpPr>
        <p:spPr>
          <a:xfrm>
            <a:off x="5770343" y="2001479"/>
            <a:ext cx="0" cy="1427521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s://cdn-images-1.medium.com/max/1600/1*KrcZK0xYgTa4qFrVr0fO2w.gif">
            <a:extLst>
              <a:ext uri="{FF2B5EF4-FFF2-40B4-BE49-F238E27FC236}">
                <a16:creationId xmlns:a16="http://schemas.microsoft.com/office/drawing/2014/main" id="{B6C5800F-A994-4CD9-A543-4ED95BBACB6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397" y="4142156"/>
            <a:ext cx="2443839" cy="244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DEA9FB3-F881-489D-82AC-2D04EA888602}"/>
              </a:ext>
            </a:extLst>
          </p:cNvPr>
          <p:cNvCxnSpPr>
            <a:cxnSpLocks/>
          </p:cNvCxnSpPr>
          <p:nvPr/>
        </p:nvCxnSpPr>
        <p:spPr>
          <a:xfrm>
            <a:off x="6729903" y="6458673"/>
            <a:ext cx="207843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3815E2-1F52-4EE1-AE71-F4BAFB6B44EC}"/>
              </a:ext>
            </a:extLst>
          </p:cNvPr>
          <p:cNvCxnSpPr>
            <a:cxnSpLocks/>
          </p:cNvCxnSpPr>
          <p:nvPr/>
        </p:nvCxnSpPr>
        <p:spPr>
          <a:xfrm rot="16200000">
            <a:off x="5454182" y="5419457"/>
            <a:ext cx="207843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BAC86D1-568A-4827-B15E-3F84B529149E}"/>
              </a:ext>
            </a:extLst>
          </p:cNvPr>
          <p:cNvSpPr txBox="1"/>
          <p:nvPr/>
        </p:nvSpPr>
        <p:spPr>
          <a:xfrm>
            <a:off x="7391241" y="6458673"/>
            <a:ext cx="154599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# “</a:t>
            </a:r>
            <a:r>
              <a:rPr lang="nl-BE" dirty="0" err="1"/>
              <a:t>this</a:t>
            </a:r>
            <a:r>
              <a:rPr lang="nl-BE" dirty="0"/>
              <a:t>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47B114-F541-4085-9AD5-E3D89A87ADE4}"/>
              </a:ext>
            </a:extLst>
          </p:cNvPr>
          <p:cNvSpPr txBox="1"/>
          <p:nvPr/>
        </p:nvSpPr>
        <p:spPr>
          <a:xfrm>
            <a:off x="5698604" y="5236577"/>
            <a:ext cx="154599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# “</a:t>
            </a:r>
            <a:r>
              <a:rPr lang="nl-BE" dirty="0" err="1"/>
              <a:t>an</a:t>
            </a:r>
            <a:r>
              <a:rPr lang="nl-BE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15804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7662C-89DC-49D9-BE14-640EFEAE0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Normalization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35635-4726-444D-B22C-5D3F0CBB8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Without </a:t>
            </a:r>
            <a:r>
              <a:rPr lang="nl-BE" dirty="0" err="1"/>
              <a:t>normalization</a:t>
            </a:r>
            <a:r>
              <a:rPr lang="nl-BE" dirty="0"/>
              <a:t>,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results</a:t>
            </a:r>
            <a:r>
              <a:rPr lang="nl-BE" dirty="0"/>
              <a:t> are </a:t>
            </a:r>
            <a:r>
              <a:rPr lang="nl-BE" dirty="0" err="1"/>
              <a:t>affected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lenght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piece of </a:t>
            </a:r>
            <a:r>
              <a:rPr lang="nl-BE" dirty="0" err="1"/>
              <a:t>text</a:t>
            </a:r>
            <a:endParaRPr lang="nl-BE" dirty="0"/>
          </a:p>
          <a:p>
            <a:r>
              <a:rPr lang="nl-BE" dirty="0" err="1"/>
              <a:t>Two</a:t>
            </a:r>
            <a:r>
              <a:rPr lang="nl-BE" dirty="0"/>
              <a:t> </a:t>
            </a:r>
            <a:r>
              <a:rPr lang="nl-BE" dirty="0" err="1"/>
              <a:t>articles</a:t>
            </a:r>
            <a:r>
              <a:rPr lang="nl-BE" dirty="0"/>
              <a:t> </a:t>
            </a:r>
            <a:r>
              <a:rPr lang="nl-BE" dirty="0" err="1"/>
              <a:t>about</a:t>
            </a:r>
            <a:r>
              <a:rPr lang="nl-BE" dirty="0"/>
              <a:t> </a:t>
            </a:r>
            <a:r>
              <a:rPr lang="nl-BE" dirty="0" err="1"/>
              <a:t>Sports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similar</a:t>
            </a:r>
            <a:r>
              <a:rPr lang="nl-BE" dirty="0"/>
              <a:t>, </a:t>
            </a:r>
            <a:r>
              <a:rPr lang="nl-BE" dirty="0" err="1"/>
              <a:t>if</a:t>
            </a:r>
            <a:r>
              <a:rPr lang="nl-BE" dirty="0"/>
              <a:t> </a:t>
            </a:r>
            <a:r>
              <a:rPr lang="nl-BE" dirty="0" err="1"/>
              <a:t>one</a:t>
            </a:r>
            <a:r>
              <a:rPr lang="nl-BE" dirty="0"/>
              <a:t> </a:t>
            </a:r>
            <a:r>
              <a:rPr lang="nl-BE" dirty="0" err="1"/>
              <a:t>article</a:t>
            </a:r>
            <a:r>
              <a:rPr lang="nl-BE" dirty="0"/>
              <a:t> is short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 is long</a:t>
            </a:r>
          </a:p>
          <a:p>
            <a:endParaRPr lang="nl-BE" dirty="0"/>
          </a:p>
          <a:p>
            <a:pPr marL="0" indent="0">
              <a:buNone/>
            </a:pPr>
            <a:r>
              <a:rPr lang="nl-BE" dirty="0"/>
              <a:t>Solution: </a:t>
            </a:r>
            <a:r>
              <a:rPr lang="nl-BE" dirty="0" err="1"/>
              <a:t>normalization</a:t>
            </a: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DC1182-5264-4D4A-9C8C-4BB551CD0E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9987B62-9C20-4B4D-86E2-550A50C56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832422"/>
              </p:ext>
            </p:extLst>
          </p:nvPr>
        </p:nvGraphicFramePr>
        <p:xfrm>
          <a:off x="1349100" y="3951082"/>
          <a:ext cx="8127994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499011342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1376695168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3538147475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877545313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339234117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3756569200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373839521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738177750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4266834684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1154276560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253352722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3568158026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636667189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3926816543"/>
                    </a:ext>
                  </a:extLst>
                </a:gridCol>
              </a:tblGrid>
              <a:tr h="311616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71704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25E700A-5BBB-4F6C-8CEC-CE02EB94FC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874885"/>
              </p:ext>
            </p:extLst>
          </p:nvPr>
        </p:nvGraphicFramePr>
        <p:xfrm>
          <a:off x="1349100" y="5106240"/>
          <a:ext cx="8127994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0571">
                  <a:extLst>
                    <a:ext uri="{9D8B030D-6E8A-4147-A177-3AD203B41FA5}">
                      <a16:colId xmlns:a16="http://schemas.microsoft.com/office/drawing/2014/main" val="2499011342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1376695168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3538147475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877545313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339234117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3756569200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373839521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738177750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4266834684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1154276560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253352722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3568158026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2636667189"/>
                    </a:ext>
                  </a:extLst>
                </a:gridCol>
                <a:gridCol w="580571">
                  <a:extLst>
                    <a:ext uri="{9D8B030D-6E8A-4147-A177-3AD203B41FA5}">
                      <a16:colId xmlns:a16="http://schemas.microsoft.com/office/drawing/2014/main" val="3926816543"/>
                    </a:ext>
                  </a:extLst>
                </a:gridCol>
              </a:tblGrid>
              <a:tr h="278697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717042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EE2A57D-16EF-4F27-B7DC-75E8AC163B52}"/>
              </a:ext>
            </a:extLst>
          </p:cNvPr>
          <p:cNvCxnSpPr/>
          <p:nvPr/>
        </p:nvCxnSpPr>
        <p:spPr>
          <a:xfrm>
            <a:off x="9477094" y="4133962"/>
            <a:ext cx="891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8B6D41A-A754-4226-9ED6-FC1FCDA1591E}"/>
              </a:ext>
            </a:extLst>
          </p:cNvPr>
          <p:cNvSpPr txBox="1"/>
          <p:nvPr/>
        </p:nvSpPr>
        <p:spPr>
          <a:xfrm>
            <a:off x="10352655" y="3674826"/>
            <a:ext cx="1839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SUM = 10</a:t>
            </a:r>
          </a:p>
          <a:p>
            <a:r>
              <a:rPr lang="nl-BE" dirty="0"/>
              <a:t> ( = </a:t>
            </a:r>
            <a:r>
              <a:rPr lang="nl-BE" dirty="0" err="1"/>
              <a:t>total</a:t>
            </a:r>
            <a:r>
              <a:rPr lang="nl-BE" dirty="0"/>
              <a:t> </a:t>
            </a:r>
            <a:r>
              <a:rPr lang="nl-BE" dirty="0" err="1"/>
              <a:t>amount</a:t>
            </a:r>
            <a:r>
              <a:rPr lang="nl-BE" dirty="0"/>
              <a:t> of </a:t>
            </a:r>
            <a:r>
              <a:rPr lang="nl-BE" dirty="0" err="1"/>
              <a:t>words</a:t>
            </a:r>
            <a:r>
              <a:rPr lang="nl-BE" dirty="0"/>
              <a:t> )</a:t>
            </a:r>
          </a:p>
        </p:txBody>
      </p:sp>
      <p:sp>
        <p:nvSpPr>
          <p:cNvPr id="10" name="Arrow: Curved Right 9">
            <a:extLst>
              <a:ext uri="{FF2B5EF4-FFF2-40B4-BE49-F238E27FC236}">
                <a16:creationId xmlns:a16="http://schemas.microsoft.com/office/drawing/2014/main" id="{DB8F0BAE-C820-49AF-973E-417A1DC07636}"/>
              </a:ext>
            </a:extLst>
          </p:cNvPr>
          <p:cNvSpPr/>
          <p:nvPr/>
        </p:nvSpPr>
        <p:spPr>
          <a:xfrm>
            <a:off x="716465" y="4270033"/>
            <a:ext cx="582149" cy="1019087"/>
          </a:xfrm>
          <a:prstGeom prst="curv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7AE478-0B23-4757-88C0-73823F4179AE}"/>
              </a:ext>
            </a:extLst>
          </p:cNvPr>
          <p:cNvSpPr txBox="1"/>
          <p:nvPr/>
        </p:nvSpPr>
        <p:spPr>
          <a:xfrm>
            <a:off x="716464" y="4533676"/>
            <a:ext cx="2362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Divide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SUM (=10)</a:t>
            </a:r>
          </a:p>
        </p:txBody>
      </p:sp>
    </p:spTree>
    <p:extLst>
      <p:ext uri="{BB962C8B-B14F-4D97-AF65-F5344CB8AC3E}">
        <p14:creationId xmlns:p14="http://schemas.microsoft.com/office/powerpoint/2010/main" val="2628230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230AD-24ED-4E10-9E26-64769F750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TF-IDF: rare versus common </a:t>
            </a:r>
            <a:r>
              <a:rPr lang="nl-BE" dirty="0" err="1"/>
              <a:t>words</a:t>
            </a:r>
            <a:r>
              <a:rPr lang="nl-BE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3A757-9C94-4BB2-94B3-8D906144B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999" y="1524760"/>
            <a:ext cx="10080000" cy="3600000"/>
          </a:xfrm>
        </p:spPr>
        <p:txBody>
          <a:bodyPr/>
          <a:lstStyle/>
          <a:p>
            <a:r>
              <a:rPr lang="nl-BE" dirty="0"/>
              <a:t>Say </a:t>
            </a:r>
            <a:r>
              <a:rPr lang="nl-BE" dirty="0" err="1"/>
              <a:t>you</a:t>
            </a:r>
            <a:r>
              <a:rPr lang="nl-BE" dirty="0"/>
              <a:t> have </a:t>
            </a:r>
            <a:r>
              <a:rPr lang="nl-BE" dirty="0" err="1"/>
              <a:t>texts</a:t>
            </a:r>
            <a:r>
              <a:rPr lang="nl-BE" dirty="0"/>
              <a:t> (</a:t>
            </a:r>
            <a:r>
              <a:rPr lang="nl-BE" dirty="0" err="1"/>
              <a:t>documents</a:t>
            </a:r>
            <a:r>
              <a:rPr lang="nl-BE" dirty="0"/>
              <a:t>) </a:t>
            </a:r>
            <a:r>
              <a:rPr lang="nl-BE" dirty="0" err="1"/>
              <a:t>about</a:t>
            </a:r>
            <a:r>
              <a:rPr lang="nl-BE" dirty="0"/>
              <a:t> ‘</a:t>
            </a:r>
            <a:r>
              <a:rPr lang="nl-BE" dirty="0" err="1"/>
              <a:t>travelling</a:t>
            </a:r>
            <a:r>
              <a:rPr lang="nl-BE" dirty="0"/>
              <a:t>’ </a:t>
            </a:r>
            <a:r>
              <a:rPr lang="nl-BE" dirty="0" err="1"/>
              <a:t>and</a:t>
            </a:r>
            <a:r>
              <a:rPr lang="nl-BE" dirty="0"/>
              <a:t> ‘</a:t>
            </a:r>
            <a:r>
              <a:rPr lang="nl-BE" dirty="0" err="1"/>
              <a:t>cooking</a:t>
            </a:r>
            <a:r>
              <a:rPr lang="nl-BE" dirty="0"/>
              <a:t>’</a:t>
            </a:r>
          </a:p>
          <a:p>
            <a:r>
              <a:rPr lang="nl-BE" dirty="0"/>
              <a:t>These are </a:t>
            </a:r>
            <a:r>
              <a:rPr lang="nl-BE" dirty="0" err="1"/>
              <a:t>two</a:t>
            </a:r>
            <a:r>
              <a:rPr lang="nl-BE" dirty="0"/>
              <a:t> clusters of </a:t>
            </a:r>
            <a:r>
              <a:rPr lang="nl-BE" dirty="0" err="1"/>
              <a:t>similar</a:t>
            </a:r>
            <a:r>
              <a:rPr lang="nl-BE" dirty="0"/>
              <a:t> </a:t>
            </a:r>
            <a:r>
              <a:rPr lang="nl-BE" dirty="0" err="1"/>
              <a:t>texts</a:t>
            </a:r>
            <a:endParaRPr lang="nl-BE" dirty="0"/>
          </a:p>
          <a:p>
            <a:endParaRPr lang="nl-BE" dirty="0"/>
          </a:p>
          <a:p>
            <a:r>
              <a:rPr lang="nl-BE" dirty="0" err="1"/>
              <a:t>Similar</a:t>
            </a:r>
            <a:r>
              <a:rPr lang="nl-BE" dirty="0"/>
              <a:t> </a:t>
            </a:r>
            <a:r>
              <a:rPr lang="nl-BE" dirty="0" err="1"/>
              <a:t>texts</a:t>
            </a:r>
            <a:r>
              <a:rPr lang="nl-BE" dirty="0"/>
              <a:t> have a </a:t>
            </a:r>
            <a:r>
              <a:rPr lang="nl-BE" dirty="0" err="1"/>
              <a:t>similar</a:t>
            </a:r>
            <a:r>
              <a:rPr lang="nl-BE" dirty="0"/>
              <a:t> ‘rare’ </a:t>
            </a:r>
            <a:r>
              <a:rPr lang="nl-BE" dirty="0" err="1"/>
              <a:t>vocabulary</a:t>
            </a:r>
            <a:endParaRPr lang="nl-BE" dirty="0"/>
          </a:p>
          <a:p>
            <a:pPr lvl="1"/>
            <a:r>
              <a:rPr lang="nl-BE" dirty="0"/>
              <a:t>Cooking: “pot”, “</a:t>
            </a:r>
            <a:r>
              <a:rPr lang="nl-BE" dirty="0" err="1"/>
              <a:t>butter</a:t>
            </a:r>
            <a:r>
              <a:rPr lang="nl-BE" dirty="0"/>
              <a:t>”, “</a:t>
            </a:r>
            <a:r>
              <a:rPr lang="nl-BE" dirty="0" err="1"/>
              <a:t>bread</a:t>
            </a:r>
            <a:r>
              <a:rPr lang="nl-BE" dirty="0"/>
              <a:t>”, “</a:t>
            </a:r>
            <a:r>
              <a:rPr lang="nl-BE" dirty="0" err="1"/>
              <a:t>flour</a:t>
            </a:r>
            <a:r>
              <a:rPr lang="nl-BE" dirty="0"/>
              <a:t>”</a:t>
            </a:r>
          </a:p>
          <a:p>
            <a:pPr lvl="1"/>
            <a:r>
              <a:rPr lang="nl-BE" dirty="0" err="1"/>
              <a:t>Travelling</a:t>
            </a:r>
            <a:r>
              <a:rPr lang="nl-BE" dirty="0"/>
              <a:t>: “</a:t>
            </a:r>
            <a:r>
              <a:rPr lang="nl-BE" dirty="0" err="1"/>
              <a:t>plane</a:t>
            </a:r>
            <a:r>
              <a:rPr lang="nl-BE" dirty="0"/>
              <a:t>”, “</a:t>
            </a:r>
            <a:r>
              <a:rPr lang="nl-BE" dirty="0" err="1"/>
              <a:t>destination</a:t>
            </a:r>
            <a:r>
              <a:rPr lang="nl-BE" dirty="0"/>
              <a:t>”, “</a:t>
            </a:r>
            <a:r>
              <a:rPr lang="nl-BE" dirty="0" err="1"/>
              <a:t>going</a:t>
            </a:r>
            <a:r>
              <a:rPr lang="nl-BE" dirty="0"/>
              <a:t>”, “</a:t>
            </a:r>
            <a:r>
              <a:rPr lang="nl-BE" dirty="0" err="1"/>
              <a:t>luggage</a:t>
            </a:r>
            <a:r>
              <a:rPr lang="nl-BE" dirty="0"/>
              <a:t>”, “Benidorm”</a:t>
            </a:r>
          </a:p>
          <a:p>
            <a:pPr lvl="1"/>
            <a:r>
              <a:rPr lang="nl-BE" dirty="0"/>
              <a:t>These </a:t>
            </a:r>
            <a:r>
              <a:rPr lang="nl-BE" dirty="0" err="1"/>
              <a:t>words</a:t>
            </a:r>
            <a:r>
              <a:rPr lang="nl-BE" dirty="0"/>
              <a:t> are important, </a:t>
            </a:r>
            <a:r>
              <a:rPr lang="nl-BE" dirty="0" err="1"/>
              <a:t>they</a:t>
            </a:r>
            <a:r>
              <a:rPr lang="nl-BE" dirty="0"/>
              <a:t> are </a:t>
            </a:r>
            <a:r>
              <a:rPr lang="nl-BE" dirty="0" err="1"/>
              <a:t>rarely</a:t>
            </a:r>
            <a:r>
              <a:rPr lang="nl-BE" dirty="0"/>
              <a:t> </a:t>
            </a:r>
            <a:r>
              <a:rPr lang="nl-BE" dirty="0" err="1"/>
              <a:t>used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 </a:t>
            </a:r>
            <a:r>
              <a:rPr lang="nl-BE" dirty="0" err="1"/>
              <a:t>category</a:t>
            </a:r>
            <a:endParaRPr lang="nl-BE" dirty="0"/>
          </a:p>
          <a:p>
            <a:pPr lvl="1"/>
            <a:endParaRPr lang="nl-BE" dirty="0"/>
          </a:p>
          <a:p>
            <a:r>
              <a:rPr lang="nl-BE" dirty="0"/>
              <a:t>Both </a:t>
            </a:r>
            <a:r>
              <a:rPr lang="nl-BE" dirty="0" err="1"/>
              <a:t>categories</a:t>
            </a:r>
            <a:r>
              <a:rPr lang="nl-BE" dirty="0"/>
              <a:t> have a lot common </a:t>
            </a:r>
            <a:r>
              <a:rPr lang="nl-BE" dirty="0" err="1"/>
              <a:t>words</a:t>
            </a:r>
            <a:endParaRPr lang="nl-BE" dirty="0"/>
          </a:p>
          <a:p>
            <a:pPr lvl="1"/>
            <a:r>
              <a:rPr lang="nl-BE" dirty="0"/>
              <a:t>“</a:t>
            </a:r>
            <a:r>
              <a:rPr lang="nl-BE" dirty="0" err="1"/>
              <a:t>the</a:t>
            </a:r>
            <a:r>
              <a:rPr lang="nl-BE" dirty="0"/>
              <a:t>”, “I”, “a”, “we”, “</a:t>
            </a:r>
            <a:r>
              <a:rPr lang="nl-BE" dirty="0" err="1"/>
              <a:t>it</a:t>
            </a:r>
            <a:r>
              <a:rPr lang="nl-BE" dirty="0"/>
              <a:t>”, “are”, ....</a:t>
            </a:r>
          </a:p>
          <a:p>
            <a:pPr lvl="1"/>
            <a:r>
              <a:rPr lang="nl-BE" dirty="0"/>
              <a:t>These </a:t>
            </a:r>
            <a:r>
              <a:rPr lang="nl-BE" dirty="0" err="1"/>
              <a:t>words</a:t>
            </a:r>
            <a:r>
              <a:rPr lang="nl-BE" dirty="0"/>
              <a:t> are common in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categories</a:t>
            </a:r>
            <a:endParaRPr lang="nl-BE" dirty="0"/>
          </a:p>
          <a:p>
            <a:pPr lvl="1"/>
            <a:r>
              <a:rPr lang="nl-BE" dirty="0" err="1"/>
              <a:t>They</a:t>
            </a:r>
            <a:r>
              <a:rPr lang="nl-BE" dirty="0"/>
              <a:t> </a:t>
            </a:r>
            <a:r>
              <a:rPr lang="nl-BE" dirty="0" err="1"/>
              <a:t>should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unimportant</a:t>
            </a:r>
            <a:endParaRPr lang="nl-BE" dirty="0"/>
          </a:p>
          <a:p>
            <a:pPr lvl="1"/>
            <a:r>
              <a:rPr lang="nl-BE" dirty="0" err="1"/>
              <a:t>Really</a:t>
            </a:r>
            <a:r>
              <a:rPr lang="nl-BE" dirty="0"/>
              <a:t>, </a:t>
            </a:r>
            <a:r>
              <a:rPr lang="nl-BE" dirty="0" err="1"/>
              <a:t>they</a:t>
            </a:r>
            <a:r>
              <a:rPr lang="nl-BE" dirty="0"/>
              <a:t> are </a:t>
            </a:r>
            <a:r>
              <a:rPr lang="nl-BE" dirty="0" err="1"/>
              <a:t>just</a:t>
            </a:r>
            <a:r>
              <a:rPr lang="nl-BE" dirty="0"/>
              <a:t> </a:t>
            </a:r>
            <a:r>
              <a:rPr lang="nl-BE" dirty="0" err="1"/>
              <a:t>noise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data</a:t>
            </a:r>
          </a:p>
          <a:p>
            <a:pPr lvl="1"/>
            <a:r>
              <a:rPr lang="nl-BE" dirty="0"/>
              <a:t>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current</a:t>
            </a:r>
            <a:r>
              <a:rPr lang="nl-BE" dirty="0"/>
              <a:t> bag-of-</a:t>
            </a:r>
            <a:r>
              <a:rPr lang="nl-BE" dirty="0" err="1"/>
              <a:t>words</a:t>
            </a:r>
            <a:r>
              <a:rPr lang="nl-BE" dirty="0"/>
              <a:t> model, </a:t>
            </a:r>
            <a:r>
              <a:rPr lang="nl-BE" dirty="0" err="1"/>
              <a:t>they</a:t>
            </a:r>
            <a:r>
              <a:rPr lang="nl-BE" dirty="0"/>
              <a:t> are </a:t>
            </a:r>
            <a:r>
              <a:rPr lang="nl-BE" dirty="0" err="1"/>
              <a:t>equally</a:t>
            </a:r>
            <a:r>
              <a:rPr lang="nl-BE" dirty="0"/>
              <a:t> import as </a:t>
            </a:r>
            <a:r>
              <a:rPr lang="nl-BE" dirty="0" err="1"/>
              <a:t>the</a:t>
            </a:r>
            <a:r>
              <a:rPr lang="nl-BE" dirty="0"/>
              <a:t> rare </a:t>
            </a:r>
            <a:r>
              <a:rPr lang="nl-BE" dirty="0" err="1"/>
              <a:t>words</a:t>
            </a:r>
            <a:endParaRPr lang="nl-BE" dirty="0"/>
          </a:p>
          <a:p>
            <a:pPr lvl="1"/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07A2A5-42E1-46C6-A706-DB935A49FE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4099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F3439-A4BD-46FE-AC26-A85B6B14B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TF-IDF </a:t>
            </a:r>
            <a:r>
              <a:rPr lang="nl-BE" dirty="0" err="1"/>
              <a:t>representation</a:t>
            </a:r>
            <a:r>
              <a:rPr lang="nl-BE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7BC4C-BD47-43A0-8589-D41565F89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Term-</a:t>
            </a:r>
            <a:r>
              <a:rPr lang="nl-BE" dirty="0" err="1"/>
              <a:t>Frequency</a:t>
            </a:r>
            <a:r>
              <a:rPr lang="nl-BE" dirty="0"/>
              <a:t> – Inverse Document </a:t>
            </a:r>
            <a:r>
              <a:rPr lang="nl-BE" dirty="0" err="1"/>
              <a:t>Frequency</a:t>
            </a: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DEB12E-6FCF-408F-8493-72BCED4405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99180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4109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FEEDF-DF8F-4116-875F-2313F7E2A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and supervised learning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28C61-66F9-44A5-9E14-71697ED9E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Supervised learning</a:t>
            </a:r>
          </a:p>
          <a:p>
            <a:pPr lvl="1"/>
            <a:r>
              <a:rPr lang="en-GB" dirty="0"/>
              <a:t>feed </a:t>
            </a:r>
            <a:r>
              <a:rPr lang="en-GB" b="1" dirty="0"/>
              <a:t>labelled</a:t>
            </a:r>
            <a:r>
              <a:rPr lang="en-GB" dirty="0"/>
              <a:t> training data (features + labels/value) to a model</a:t>
            </a:r>
          </a:p>
          <a:p>
            <a:pPr lvl="1"/>
            <a:r>
              <a:rPr lang="en-GB" dirty="0"/>
              <a:t>using the model, predict the label/value of new data based on the features</a:t>
            </a:r>
          </a:p>
          <a:p>
            <a:pPr lvl="1"/>
            <a:r>
              <a:rPr lang="en-GB" dirty="0"/>
              <a:t>everything in this course is supervised, except for clustering</a:t>
            </a:r>
          </a:p>
          <a:p>
            <a:pPr lvl="1"/>
            <a:endParaRPr lang="en-GB" dirty="0"/>
          </a:p>
          <a:p>
            <a:r>
              <a:rPr lang="en-GB" dirty="0"/>
              <a:t>Unsupervised learning</a:t>
            </a:r>
          </a:p>
          <a:p>
            <a:pPr lvl="1"/>
            <a:r>
              <a:rPr lang="en-GB" dirty="0"/>
              <a:t>training data is </a:t>
            </a:r>
            <a:r>
              <a:rPr lang="en-GB" b="1" dirty="0"/>
              <a:t>not labelled</a:t>
            </a:r>
            <a:endParaRPr lang="en-GB" dirty="0"/>
          </a:p>
          <a:p>
            <a:pPr lvl="1"/>
            <a:r>
              <a:rPr lang="en-GB" dirty="0"/>
              <a:t>example: clustering (e.g. finding </a:t>
            </a:r>
          </a:p>
          <a:p>
            <a:pPr marL="360000" lvl="1" indent="0">
              <a:buNone/>
            </a:pPr>
            <a:r>
              <a:rPr lang="en-GB" dirty="0"/>
              <a:t>     similar products, ...)</a:t>
            </a:r>
          </a:p>
          <a:p>
            <a:pPr lvl="1"/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C0F367-E2A8-478E-ACFB-5F12625FBD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0B363F-9FAA-4742-8937-F6BC081D0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571" y="3678024"/>
            <a:ext cx="4144079" cy="237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54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EFCF6-9ABF-491A-B1B0-8C1111203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Semisupervised</a:t>
            </a:r>
            <a:r>
              <a:rPr lang="nl-BE" dirty="0"/>
              <a:t> </a:t>
            </a:r>
            <a:r>
              <a:rPr lang="nl-BE" dirty="0" err="1"/>
              <a:t>learning</a:t>
            </a:r>
            <a:r>
              <a:rPr lang="nl-BE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79302-A546-4A91-B8E3-35BE661EA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999" y="1872000"/>
            <a:ext cx="5958685" cy="3600000"/>
          </a:xfrm>
        </p:spPr>
        <p:txBody>
          <a:bodyPr/>
          <a:lstStyle/>
          <a:p>
            <a:pPr marL="0" indent="0">
              <a:buNone/>
            </a:pPr>
            <a:r>
              <a:rPr lang="nl-BE" dirty="0" err="1"/>
              <a:t>When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have </a:t>
            </a:r>
            <a:r>
              <a:rPr lang="nl-BE" dirty="0" err="1"/>
              <a:t>both</a:t>
            </a:r>
            <a:r>
              <a:rPr lang="nl-BE" dirty="0"/>
              <a:t> </a:t>
            </a:r>
            <a:r>
              <a:rPr lang="nl-BE" dirty="0" err="1"/>
              <a:t>labelled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unlabelled</a:t>
            </a:r>
            <a:r>
              <a:rPr lang="nl-BE" dirty="0"/>
              <a:t> data</a:t>
            </a:r>
          </a:p>
          <a:p>
            <a:endParaRPr lang="nl-BE" dirty="0"/>
          </a:p>
          <a:p>
            <a:pPr marL="0" indent="0">
              <a:buNone/>
            </a:pPr>
            <a:r>
              <a:rPr lang="nl-BE" dirty="0" err="1"/>
              <a:t>Example</a:t>
            </a:r>
            <a:endParaRPr lang="nl-BE" dirty="0"/>
          </a:p>
          <a:p>
            <a:r>
              <a:rPr lang="nl-BE" b="1" dirty="0" err="1"/>
              <a:t>problem</a:t>
            </a:r>
            <a:r>
              <a:rPr lang="nl-BE" b="1" dirty="0"/>
              <a:t>: </a:t>
            </a:r>
            <a:r>
              <a:rPr lang="nl-BE" dirty="0" err="1"/>
              <a:t>given</a:t>
            </a:r>
            <a:r>
              <a:rPr lang="nl-BE" dirty="0"/>
              <a:t> a set of images of </a:t>
            </a:r>
            <a:r>
              <a:rPr lang="nl-BE" dirty="0" err="1"/>
              <a:t>people</a:t>
            </a:r>
            <a:r>
              <a:rPr lang="nl-BE" dirty="0"/>
              <a:t>, Facebook wants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able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recognize</a:t>
            </a:r>
            <a:r>
              <a:rPr lang="nl-BE" dirty="0"/>
              <a:t> </a:t>
            </a:r>
            <a:r>
              <a:rPr lang="nl-BE" dirty="0" err="1"/>
              <a:t>faces</a:t>
            </a:r>
            <a:r>
              <a:rPr lang="nl-BE" dirty="0"/>
              <a:t> (‘tag’ </a:t>
            </a:r>
            <a:r>
              <a:rPr lang="nl-BE" dirty="0" err="1"/>
              <a:t>people</a:t>
            </a:r>
            <a:r>
              <a:rPr lang="nl-BE" dirty="0"/>
              <a:t> </a:t>
            </a:r>
            <a:r>
              <a:rPr lang="nl-BE" dirty="0" err="1"/>
              <a:t>automatically</a:t>
            </a:r>
            <a:r>
              <a:rPr lang="nl-BE" dirty="0"/>
              <a:t>)</a:t>
            </a:r>
          </a:p>
          <a:p>
            <a:r>
              <a:rPr lang="nl-BE" b="1" dirty="0" err="1"/>
              <a:t>Possible</a:t>
            </a:r>
            <a:r>
              <a:rPr lang="nl-BE" b="1" dirty="0"/>
              <a:t> solution:</a:t>
            </a:r>
          </a:p>
          <a:p>
            <a:pPr lvl="1"/>
            <a:r>
              <a:rPr lang="nl-BE" dirty="0" err="1"/>
              <a:t>Find</a:t>
            </a:r>
            <a:r>
              <a:rPr lang="nl-BE" dirty="0"/>
              <a:t> </a:t>
            </a:r>
            <a:r>
              <a:rPr lang="nl-BE" dirty="0" err="1"/>
              <a:t>groups</a:t>
            </a:r>
            <a:r>
              <a:rPr lang="nl-BE" dirty="0"/>
              <a:t> of </a:t>
            </a:r>
            <a:r>
              <a:rPr lang="nl-BE" dirty="0" err="1"/>
              <a:t>similar</a:t>
            </a:r>
            <a:r>
              <a:rPr lang="nl-BE" dirty="0"/>
              <a:t> </a:t>
            </a:r>
            <a:r>
              <a:rPr lang="nl-BE" dirty="0" err="1"/>
              <a:t>faces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images (clustering)</a:t>
            </a:r>
          </a:p>
          <a:p>
            <a:pPr lvl="1"/>
            <a:r>
              <a:rPr lang="nl-BE" dirty="0"/>
              <a:t>Users tag </a:t>
            </a:r>
            <a:r>
              <a:rPr lang="nl-BE" dirty="0" err="1"/>
              <a:t>some</a:t>
            </a:r>
            <a:r>
              <a:rPr lang="nl-BE" dirty="0"/>
              <a:t> images </a:t>
            </a:r>
            <a:r>
              <a:rPr lang="nl-BE" dirty="0" err="1"/>
              <a:t>manually</a:t>
            </a:r>
            <a:endParaRPr lang="nl-BE" dirty="0"/>
          </a:p>
          <a:p>
            <a:pPr lvl="1"/>
            <a:r>
              <a:rPr lang="nl-BE" dirty="0"/>
              <a:t>As a </a:t>
            </a:r>
            <a:r>
              <a:rPr lang="nl-BE" dirty="0" err="1"/>
              <a:t>result</a:t>
            </a:r>
            <a:r>
              <a:rPr lang="nl-BE" dirty="0"/>
              <a:t>, </a:t>
            </a:r>
            <a:r>
              <a:rPr lang="nl-BE" dirty="0" err="1"/>
              <a:t>the</a:t>
            </a:r>
            <a:r>
              <a:rPr lang="nl-BE" dirty="0"/>
              <a:t> ‘clusters </a:t>
            </a:r>
            <a:r>
              <a:rPr lang="nl-BE" dirty="0" err="1"/>
              <a:t>become</a:t>
            </a:r>
            <a:r>
              <a:rPr lang="nl-BE" dirty="0"/>
              <a:t> </a:t>
            </a:r>
            <a:r>
              <a:rPr lang="nl-BE" dirty="0" err="1"/>
              <a:t>labelled</a:t>
            </a:r>
            <a:r>
              <a:rPr lang="nl-BE" dirty="0"/>
              <a:t>’</a:t>
            </a:r>
          </a:p>
          <a:p>
            <a:pPr lvl="1"/>
            <a:r>
              <a:rPr lang="nl-BE" dirty="0"/>
              <a:t>A new image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labelled</a:t>
            </a:r>
            <a:r>
              <a:rPr lang="nl-BE" dirty="0"/>
              <a:t> </a:t>
            </a:r>
            <a:r>
              <a:rPr lang="nl-BE" dirty="0" err="1"/>
              <a:t>based</a:t>
            </a:r>
            <a:r>
              <a:rPr lang="nl-BE" dirty="0"/>
              <a:t> on </a:t>
            </a:r>
            <a:r>
              <a:rPr lang="nl-BE" dirty="0" err="1"/>
              <a:t>the</a:t>
            </a:r>
            <a:r>
              <a:rPr lang="nl-BE" dirty="0"/>
              <a:t> cluster </a:t>
            </a:r>
            <a:r>
              <a:rPr lang="nl-BE" dirty="0" err="1"/>
              <a:t>it</a:t>
            </a:r>
            <a:r>
              <a:rPr lang="nl-BE" dirty="0"/>
              <a:t> is </a:t>
            </a:r>
            <a:r>
              <a:rPr lang="nl-BE" dirty="0" err="1"/>
              <a:t>closest</a:t>
            </a:r>
            <a:r>
              <a:rPr lang="nl-BE" dirty="0"/>
              <a:t> </a:t>
            </a:r>
            <a:r>
              <a:rPr lang="nl-BE" dirty="0" err="1"/>
              <a:t>to</a:t>
            </a:r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6494B-DE87-41B1-BCD4-4ACB749BBC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04158E-E379-4B33-9F71-D4B26EDC8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211" y="2786774"/>
            <a:ext cx="4144079" cy="2371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B757BD-A1B1-468D-A3BD-8BE13CFA05AB}"/>
              </a:ext>
            </a:extLst>
          </p:cNvPr>
          <p:cNvSpPr txBox="1"/>
          <p:nvPr/>
        </p:nvSpPr>
        <p:spPr>
          <a:xfrm>
            <a:off x="10755284" y="2463608"/>
            <a:ext cx="1145893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BE" dirty="0"/>
              <a:t>John</a:t>
            </a:r>
          </a:p>
          <a:p>
            <a:r>
              <a:rPr lang="nl-BE" dirty="0"/>
              <a:t>(</a:t>
            </a:r>
            <a:r>
              <a:rPr lang="nl-BE" dirty="0" err="1"/>
              <a:t>labelled</a:t>
            </a:r>
            <a:r>
              <a:rPr lang="nl-BE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505612-0C04-447A-A523-BF7E861FF7EC}"/>
              </a:ext>
            </a:extLst>
          </p:cNvPr>
          <p:cNvSpPr txBox="1"/>
          <p:nvPr/>
        </p:nvSpPr>
        <p:spPr>
          <a:xfrm>
            <a:off x="8699102" y="1683056"/>
            <a:ext cx="1145893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BE" dirty="0"/>
              <a:t>Erika</a:t>
            </a:r>
          </a:p>
          <a:p>
            <a:r>
              <a:rPr lang="nl-BE" dirty="0"/>
              <a:t>(</a:t>
            </a:r>
            <a:r>
              <a:rPr lang="nl-BE" dirty="0" err="1"/>
              <a:t>labelled</a:t>
            </a:r>
            <a:r>
              <a:rPr lang="nl-BE" dirty="0"/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9D8B2E-7243-45A5-AD9C-68459DEAB644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9230812" y="2329387"/>
            <a:ext cx="41237" cy="1004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DFEAF58-1FCB-4EC8-90D8-EF55458D1F5C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0104699" y="3109939"/>
            <a:ext cx="1223532" cy="721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250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1FE97-7D7A-4399-AB5D-465378470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Clustering </a:t>
            </a:r>
            <a:r>
              <a:rPr lang="nl-BE" dirty="0" err="1"/>
              <a:t>algorithms</a:t>
            </a:r>
            <a:r>
              <a:rPr lang="nl-BE" dirty="0"/>
              <a:t>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754AA-2F7D-4F77-910B-908675B79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Nearest</a:t>
            </a:r>
            <a:r>
              <a:rPr lang="nl-BE" dirty="0"/>
              <a:t> </a:t>
            </a:r>
            <a:r>
              <a:rPr lang="nl-BE" dirty="0" err="1"/>
              <a:t>neighbour</a:t>
            </a:r>
            <a:r>
              <a:rPr lang="nl-BE" dirty="0"/>
              <a:t> search </a:t>
            </a:r>
          </a:p>
          <a:p>
            <a:r>
              <a:rPr lang="nl-BE" dirty="0"/>
              <a:t>K-means</a:t>
            </a:r>
          </a:p>
          <a:p>
            <a:r>
              <a:rPr lang="nl-BE" dirty="0" err="1"/>
              <a:t>Agglomerative</a:t>
            </a:r>
            <a:r>
              <a:rPr lang="nl-BE" dirty="0"/>
              <a:t> </a:t>
            </a:r>
            <a:r>
              <a:rPr lang="nl-BE" dirty="0" err="1"/>
              <a:t>hierchical</a:t>
            </a:r>
            <a:r>
              <a:rPr lang="nl-BE" dirty="0"/>
              <a:t> clustering</a:t>
            </a:r>
          </a:p>
          <a:p>
            <a:r>
              <a:rPr lang="nl-BE" dirty="0" err="1"/>
              <a:t>Density-based</a:t>
            </a:r>
            <a:r>
              <a:rPr lang="nl-BE" dirty="0"/>
              <a:t> </a:t>
            </a:r>
            <a:r>
              <a:rPr lang="nl-BE" dirty="0" err="1"/>
              <a:t>spatial</a:t>
            </a:r>
            <a:r>
              <a:rPr lang="nl-BE" dirty="0"/>
              <a:t> clustering (DBSC)</a:t>
            </a:r>
          </a:p>
          <a:p>
            <a:r>
              <a:rPr lang="nl-BE" dirty="0" err="1"/>
              <a:t>Mean</a:t>
            </a:r>
            <a:r>
              <a:rPr lang="nl-BE" dirty="0"/>
              <a:t>-Shift Clustering</a:t>
            </a:r>
          </a:p>
          <a:p>
            <a:r>
              <a:rPr lang="nl-BE" dirty="0" err="1"/>
              <a:t>Expectation-maximization</a:t>
            </a:r>
            <a:r>
              <a:rPr lang="nl-BE" dirty="0"/>
              <a:t> (EM)</a:t>
            </a:r>
          </a:p>
          <a:p>
            <a:r>
              <a:rPr lang="nl-BE" dirty="0"/>
              <a:t>...</a:t>
            </a:r>
          </a:p>
          <a:p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F4AA51-449A-42C0-B913-D73C179F67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44507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11957-0F6D-409D-A4E8-2DCA80247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 </a:t>
            </a:r>
            <a:r>
              <a:rPr lang="nl-BE" dirty="0" err="1"/>
              <a:t>good</a:t>
            </a:r>
            <a:r>
              <a:rPr lang="nl-BE" dirty="0"/>
              <a:t>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9BD7D-1FD3-4EB7-893E-916540C4D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BE" dirty="0"/>
          </a:p>
          <a:p>
            <a:r>
              <a:rPr lang="nl-BE" dirty="0"/>
              <a:t>data points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same</a:t>
            </a:r>
            <a:r>
              <a:rPr lang="nl-BE" dirty="0"/>
              <a:t> cluster have </a:t>
            </a:r>
            <a:r>
              <a:rPr lang="nl-BE" dirty="0" err="1"/>
              <a:t>very</a:t>
            </a:r>
            <a:r>
              <a:rPr lang="nl-BE" dirty="0"/>
              <a:t> </a:t>
            </a:r>
            <a:r>
              <a:rPr lang="nl-BE" dirty="0" err="1"/>
              <a:t>similar</a:t>
            </a:r>
            <a:r>
              <a:rPr lang="nl-BE" dirty="0"/>
              <a:t> features</a:t>
            </a:r>
          </a:p>
          <a:p>
            <a:r>
              <a:rPr lang="nl-BE" dirty="0"/>
              <a:t>data points of different clusters have </a:t>
            </a:r>
            <a:r>
              <a:rPr lang="nl-BE" dirty="0" err="1"/>
              <a:t>very</a:t>
            </a:r>
            <a:r>
              <a:rPr lang="nl-BE" dirty="0"/>
              <a:t> </a:t>
            </a:r>
            <a:r>
              <a:rPr lang="nl-BE" dirty="0" err="1"/>
              <a:t>dissimilar</a:t>
            </a:r>
            <a:r>
              <a:rPr lang="nl-BE" dirty="0"/>
              <a:t> features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96400C-9DFA-4B46-8193-2EE6323D18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72441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7D6E0-644D-4016-AA51-3538944BD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Finding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centerpoints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9010D-831B-4BA3-B2D9-49555A726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Both K-means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mean</a:t>
            </a:r>
            <a:r>
              <a:rPr lang="nl-BE" dirty="0"/>
              <a:t>-shift are </a:t>
            </a:r>
            <a:r>
              <a:rPr lang="nl-BE" dirty="0" err="1"/>
              <a:t>based</a:t>
            </a:r>
            <a:r>
              <a:rPr lang="nl-BE" dirty="0"/>
              <a:t> on </a:t>
            </a:r>
            <a:r>
              <a:rPr lang="nl-BE" dirty="0" err="1"/>
              <a:t>finding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center points of </a:t>
            </a:r>
            <a:r>
              <a:rPr lang="nl-BE" dirty="0" err="1"/>
              <a:t>the</a:t>
            </a:r>
            <a:r>
              <a:rPr lang="nl-BE" dirty="0"/>
              <a:t> clusters</a:t>
            </a:r>
          </a:p>
          <a:p>
            <a:endParaRPr lang="nl-BE" dirty="0"/>
          </a:p>
          <a:p>
            <a:r>
              <a:rPr lang="nl-BE" dirty="0" err="1"/>
              <a:t>When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centerpoints of clusters are </a:t>
            </a:r>
            <a:r>
              <a:rPr lang="nl-BE" dirty="0" err="1"/>
              <a:t>known</a:t>
            </a:r>
            <a:r>
              <a:rPr lang="nl-BE" dirty="0"/>
              <a:t>, </a:t>
            </a:r>
            <a:r>
              <a:rPr lang="nl-BE" dirty="0" err="1"/>
              <a:t>the</a:t>
            </a:r>
            <a:r>
              <a:rPr lang="nl-BE" dirty="0"/>
              <a:t> clustering is </a:t>
            </a:r>
            <a:r>
              <a:rPr lang="nl-BE" dirty="0" err="1"/>
              <a:t>finished</a:t>
            </a:r>
            <a:endParaRPr lang="nl-BE" dirty="0"/>
          </a:p>
          <a:p>
            <a:pPr marL="360000" lvl="1" indent="0">
              <a:buNone/>
            </a:pPr>
            <a:r>
              <a:rPr lang="nl-BE" dirty="0">
                <a:sym typeface="Wingdings" panose="05000000000000000000" pitchFamily="2" charset="2"/>
              </a:rPr>
              <a:t> </a:t>
            </a:r>
            <a:r>
              <a:rPr lang="nl-BE" dirty="0" err="1">
                <a:sym typeface="Wingdings" panose="05000000000000000000" pitchFamily="2" charset="2"/>
              </a:rPr>
              <a:t>assign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each</a:t>
            </a:r>
            <a:r>
              <a:rPr lang="nl-BE" dirty="0">
                <a:sym typeface="Wingdings" panose="05000000000000000000" pitchFamily="2" charset="2"/>
              </a:rPr>
              <a:t> data point </a:t>
            </a:r>
            <a:r>
              <a:rPr lang="nl-BE" dirty="0" err="1">
                <a:sym typeface="Wingdings" panose="05000000000000000000" pitchFamily="2" charset="2"/>
              </a:rPr>
              <a:t>to</a:t>
            </a:r>
            <a:r>
              <a:rPr lang="nl-BE" dirty="0">
                <a:sym typeface="Wingdings" panose="05000000000000000000" pitchFamily="2" charset="2"/>
              </a:rPr>
              <a:t> cluster </a:t>
            </a:r>
            <a:r>
              <a:rPr lang="nl-BE" dirty="0" err="1">
                <a:sym typeface="Wingdings" panose="05000000000000000000" pitchFamily="2" charset="2"/>
              </a:rPr>
              <a:t>with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closest</a:t>
            </a:r>
            <a:r>
              <a:rPr lang="nl-BE" dirty="0">
                <a:sym typeface="Wingdings" panose="05000000000000000000" pitchFamily="2" charset="2"/>
              </a:rPr>
              <a:t> center point</a:t>
            </a: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A6DFAF-F6A3-4FDE-9EC2-D34FBFA2CA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7296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A2019-184D-4EF8-9989-9B5DCE34F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B49FA-2A4F-4643-A3B3-05008DFE8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999" y="1872000"/>
            <a:ext cx="4870664" cy="3600000"/>
          </a:xfrm>
        </p:spPr>
        <p:txBody>
          <a:bodyPr/>
          <a:lstStyle/>
          <a:p>
            <a:r>
              <a:rPr lang="nl-BE" dirty="0" err="1"/>
              <a:t>Initialize</a:t>
            </a:r>
            <a:r>
              <a:rPr lang="nl-BE" dirty="0"/>
              <a:t> K random center points</a:t>
            </a:r>
          </a:p>
          <a:p>
            <a:r>
              <a:rPr lang="nl-BE" dirty="0" err="1"/>
              <a:t>Each</a:t>
            </a:r>
            <a:r>
              <a:rPr lang="nl-BE" dirty="0"/>
              <a:t> datapoint is </a:t>
            </a:r>
            <a:r>
              <a:rPr lang="nl-BE" dirty="0" err="1"/>
              <a:t>assigned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closest</a:t>
            </a:r>
            <a:r>
              <a:rPr lang="nl-BE" dirty="0"/>
              <a:t> center point</a:t>
            </a:r>
          </a:p>
          <a:p>
            <a:r>
              <a:rPr lang="nl-BE" dirty="0" err="1"/>
              <a:t>Based</a:t>
            </a:r>
            <a:r>
              <a:rPr lang="nl-BE" dirty="0"/>
              <a:t> on these </a:t>
            </a:r>
            <a:r>
              <a:rPr lang="nl-BE" dirty="0" err="1"/>
              <a:t>groups</a:t>
            </a:r>
            <a:r>
              <a:rPr lang="nl-BE" dirty="0"/>
              <a:t>, </a:t>
            </a:r>
            <a:r>
              <a:rPr lang="nl-BE" dirty="0" err="1"/>
              <a:t>recalculate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center point</a:t>
            </a:r>
          </a:p>
          <a:p>
            <a:r>
              <a:rPr lang="nl-BE" dirty="0" err="1"/>
              <a:t>Repeat</a:t>
            </a:r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7F0E8A-5DF3-4FEB-AA8E-8AE28934DF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2050" name="Picture 2" descr="https://cdn-images-1.medium.com/max/1600/1*KrcZK0xYgTa4qFrVr0fO2w.gif">
            <a:extLst>
              <a:ext uri="{FF2B5EF4-FFF2-40B4-BE49-F238E27FC236}">
                <a16:creationId xmlns:a16="http://schemas.microsoft.com/office/drawing/2014/main" id="{DC931705-06F7-4206-A968-7F4887CC503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001" y="149400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929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C2259-6CFD-44CA-81B1-98EA6A76D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K-means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44A3E-8134-49A3-B81E-F3F8DC0B5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Disadvantages</a:t>
            </a:r>
            <a:endParaRPr lang="nl-BE" dirty="0"/>
          </a:p>
          <a:p>
            <a:pPr lvl="1"/>
            <a:r>
              <a:rPr lang="nl-BE" dirty="0"/>
              <a:t>must </a:t>
            </a:r>
            <a:r>
              <a:rPr lang="nl-BE" dirty="0" err="1"/>
              <a:t>know</a:t>
            </a:r>
            <a:r>
              <a:rPr lang="nl-BE" dirty="0"/>
              <a:t> </a:t>
            </a:r>
            <a:r>
              <a:rPr lang="nl-BE" dirty="0" err="1"/>
              <a:t>number</a:t>
            </a:r>
            <a:r>
              <a:rPr lang="nl-BE" dirty="0"/>
              <a:t> of clusters K in advance</a:t>
            </a:r>
          </a:p>
          <a:p>
            <a:pPr lvl="1"/>
            <a:r>
              <a:rPr lang="nl-BE" dirty="0" err="1"/>
              <a:t>results</a:t>
            </a:r>
            <a:r>
              <a:rPr lang="nl-BE" dirty="0"/>
              <a:t>: different </a:t>
            </a:r>
            <a:r>
              <a:rPr lang="nl-BE" dirty="0" err="1"/>
              <a:t>outcomes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different random </a:t>
            </a:r>
            <a:r>
              <a:rPr lang="nl-BE" dirty="0" err="1"/>
              <a:t>intializations</a:t>
            </a:r>
            <a:endParaRPr lang="nl-BE" dirty="0"/>
          </a:p>
          <a:p>
            <a:pPr lvl="1"/>
            <a:endParaRPr lang="nl-BE" dirty="0"/>
          </a:p>
          <a:p>
            <a:r>
              <a:rPr lang="nl-BE" dirty="0"/>
              <a:t>Advantage: </a:t>
            </a:r>
            <a:r>
              <a:rPr lang="nl-BE" dirty="0" err="1"/>
              <a:t>computationally</a:t>
            </a:r>
            <a:r>
              <a:rPr lang="nl-BE" dirty="0"/>
              <a:t> </a:t>
            </a:r>
            <a:r>
              <a:rPr lang="nl-BE" dirty="0" err="1"/>
              <a:t>fast</a:t>
            </a:r>
            <a:r>
              <a:rPr lang="nl-BE" dirty="0"/>
              <a:t> (</a:t>
            </a:r>
            <a:r>
              <a:rPr lang="nl-BE" dirty="0" err="1"/>
              <a:t>scales</a:t>
            </a:r>
            <a:r>
              <a:rPr lang="nl-BE" dirty="0"/>
              <a:t> </a:t>
            </a:r>
            <a:r>
              <a:rPr lang="nl-BE" dirty="0" err="1"/>
              <a:t>easily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large datasets)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9BA4F9-24AD-48BD-B96C-88DCE79FDF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22182451"/>
      </p:ext>
    </p:extLst>
  </p:cSld>
  <p:clrMapOvr>
    <a:masterClrMapping/>
  </p:clrMapOvr>
</p:sld>
</file>

<file path=ppt/theme/theme1.xml><?xml version="1.0" encoding="utf-8"?>
<a:theme xmlns:a="http://schemas.openxmlformats.org/drawingml/2006/main" name="Xylos 2018">
  <a:themeElements>
    <a:clrScheme name="Custom 3">
      <a:dk1>
        <a:srgbClr val="000000"/>
      </a:dk1>
      <a:lt1>
        <a:srgbClr val="FFFFFF"/>
      </a:lt1>
      <a:dk2>
        <a:srgbClr val="000000"/>
      </a:dk2>
      <a:lt2>
        <a:srgbClr val="ABC3D5"/>
      </a:lt2>
      <a:accent1>
        <a:srgbClr val="000000"/>
      </a:accent1>
      <a:accent2>
        <a:srgbClr val="BACCEA"/>
      </a:accent2>
      <a:accent3>
        <a:srgbClr val="ACC335"/>
      </a:accent3>
      <a:accent4>
        <a:srgbClr val="E7EEB4"/>
      </a:accent4>
      <a:accent5>
        <a:srgbClr val="AABDE2"/>
      </a:accent5>
      <a:accent6>
        <a:srgbClr val="A1A1A1"/>
      </a:accent6>
      <a:hlink>
        <a:srgbClr val="0071BC"/>
      </a:hlink>
      <a:folHlink>
        <a:srgbClr val="0071BC"/>
      </a:folHlink>
    </a:clrScheme>
    <a:fontScheme name="Xylos">
      <a:majorFont>
        <a:latin typeface="Microsoft Sans Serif"/>
        <a:ea typeface=""/>
        <a:cs typeface=""/>
      </a:majorFont>
      <a:minorFont>
        <a:latin typeface="Microsoft Sans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Xylos Template 2018.potx" id="{5B8FD948-1309-4EA7-A6F9-1C4ACB46363A}" vid="{A75E39E0-0B87-464D-8FC3-C442FAE58B50}"/>
    </a:ext>
  </a:extLst>
</a:theme>
</file>

<file path=ppt/theme/theme2.xml><?xml version="1.0" encoding="utf-8"?>
<a:theme xmlns:a="http://schemas.openxmlformats.org/drawingml/2006/main" name="Xylos Alternative slide deck">
  <a:themeElements>
    <a:clrScheme name="Custom 4">
      <a:dk1>
        <a:srgbClr val="000000"/>
      </a:dk1>
      <a:lt1>
        <a:srgbClr val="FFFFFF"/>
      </a:lt1>
      <a:dk2>
        <a:srgbClr val="000000"/>
      </a:dk2>
      <a:lt2>
        <a:srgbClr val="ABC3D5"/>
      </a:lt2>
      <a:accent1>
        <a:srgbClr val="000000"/>
      </a:accent1>
      <a:accent2>
        <a:srgbClr val="BACCEA"/>
      </a:accent2>
      <a:accent3>
        <a:srgbClr val="ACC335"/>
      </a:accent3>
      <a:accent4>
        <a:srgbClr val="E7EEB4"/>
      </a:accent4>
      <a:accent5>
        <a:srgbClr val="AABDE2"/>
      </a:accent5>
      <a:accent6>
        <a:srgbClr val="A1A1A1"/>
      </a:accent6>
      <a:hlink>
        <a:srgbClr val="0071BC"/>
      </a:hlink>
      <a:folHlink>
        <a:srgbClr val="0071BC"/>
      </a:folHlink>
    </a:clrScheme>
    <a:fontScheme name="Xylos">
      <a:majorFont>
        <a:latin typeface="Microsoft Sans Serif"/>
        <a:ea typeface=""/>
        <a:cs typeface=""/>
      </a:majorFont>
      <a:minorFont>
        <a:latin typeface="Microsoft Sans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Xylos Template 2018.potx" id="{5B8FD948-1309-4EA7-A6F9-1C4ACB46363A}" vid="{34140026-7136-48A6-9C42-ACEEC3E1870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Xylos Template 2018</Template>
  <TotalTime>0</TotalTime>
  <Words>1424</Words>
  <Application>Microsoft Office PowerPoint</Application>
  <PresentationFormat>Widescreen</PresentationFormat>
  <Paragraphs>294</Paragraphs>
  <Slides>24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Helvetica</vt:lpstr>
      <vt:lpstr>Microsoft Sans Serif</vt:lpstr>
      <vt:lpstr>Wingdings</vt:lpstr>
      <vt:lpstr>Xylos 2018</vt:lpstr>
      <vt:lpstr>Xylos Alternative slide deck</vt:lpstr>
      <vt:lpstr>AI AND MACHINE LEARNING </vt:lpstr>
      <vt:lpstr>CLUSTERING</vt:lpstr>
      <vt:lpstr>Unsupervised and supervised learning </vt:lpstr>
      <vt:lpstr>Semisupervised learning </vt:lpstr>
      <vt:lpstr>Clustering algorithms  </vt:lpstr>
      <vt:lpstr>A good clustering</vt:lpstr>
      <vt:lpstr>Finding the centerpoints </vt:lpstr>
      <vt:lpstr>K-means</vt:lpstr>
      <vt:lpstr>K-means </vt:lpstr>
      <vt:lpstr>Mean-shift</vt:lpstr>
      <vt:lpstr>Mean-shift</vt:lpstr>
      <vt:lpstr>Mean-shift</vt:lpstr>
      <vt:lpstr>More about clustering</vt:lpstr>
      <vt:lpstr>Other algorithms</vt:lpstr>
      <vt:lpstr>PowerPoint Presentation</vt:lpstr>
      <vt:lpstr>Clustering of text</vt:lpstr>
      <vt:lpstr>Representing text </vt:lpstr>
      <vt:lpstr>Representing text: bag of words </vt:lpstr>
      <vt:lpstr>PowerPoint Presentation</vt:lpstr>
      <vt:lpstr>Bag of words</vt:lpstr>
      <vt:lpstr>Normalization</vt:lpstr>
      <vt:lpstr>TF-IDF: rare versus common words </vt:lpstr>
      <vt:lpstr>TF-IDF representation 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2018-09-25T11:38:03Z</dcterms:created>
  <dcterms:modified xsi:type="dcterms:W3CDTF">2018-10-31T08:50:59Z</dcterms:modified>
</cp:coreProperties>
</file>